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65" r:id="rId4"/>
    <p:sldId id="266" r:id="rId5"/>
    <p:sldId id="267" r:id="rId6"/>
    <p:sldId id="268" r:id="rId7"/>
    <p:sldId id="269" r:id="rId8"/>
    <p:sldId id="272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pPr algn="ctr"/>
          <a:r>
            <a:rPr lang="ru-RU" sz="1600" b="1" dirty="0"/>
            <a:t>Отправить Заявку на участие</a:t>
          </a:r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400" b="1" dirty="0"/>
            <a:t>Войти в личный кабинет на сайте </a:t>
          </a:r>
          <a:r>
            <a:rPr lang="en-US" sz="1400" b="1" dirty="0">
              <a:hlinkClick xmlns:r="http://schemas.openxmlformats.org/officeDocument/2006/relationships" r:id="rId1"/>
            </a:rPr>
            <a:t>www.railcommerce.com</a:t>
          </a:r>
          <a:endParaRPr lang="ru-RU" sz="1300" b="1" dirty="0"/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pPr algn="ctr"/>
          <a:r>
            <a:rPr lang="ru-RU" sz="1600" b="1" dirty="0"/>
            <a:t>Подать ценовые предложения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34615A73-498F-446C-AEA2-0B051A84A879}">
      <dgm:prSet phldrT="[Текст]" custT="1"/>
      <dgm:spPr/>
      <dgm:t>
        <a:bodyPr/>
        <a:lstStyle/>
        <a:p>
          <a:pPr algn="just"/>
          <a:r>
            <a:rPr lang="ru-RU" sz="1400" b="1" dirty="0"/>
            <a:t>Подать в личном кабинете в разделе торгов на погрузку ценовые предложения по лотам, к которым есть аккредитация</a:t>
          </a:r>
        </a:p>
      </dgm:t>
    </dgm:pt>
    <dgm:pt modelId="{0D270AA8-1474-4CCE-9325-613D067E6C7C}" type="parTrans" cxnId="{842CF768-7D1F-4335-9997-2B997D6D0DF4}">
      <dgm:prSet/>
      <dgm:spPr/>
      <dgm:t>
        <a:bodyPr/>
        <a:lstStyle/>
        <a:p>
          <a:endParaRPr lang="ru-RU" sz="1400" b="1"/>
        </a:p>
      </dgm:t>
    </dgm:pt>
    <dgm:pt modelId="{210728ED-BC48-40F4-8AC0-6A338851DE9B}" type="sibTrans" cxnId="{842CF768-7D1F-4335-9997-2B997D6D0DF4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pPr algn="ctr"/>
          <a:r>
            <a:rPr lang="ru-RU" sz="1600" b="1" dirty="0"/>
            <a:t>Победитель заключает договор с Владельцем лота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2CF18862-B0DF-417C-89EA-00A29E8C37F1}">
      <dgm:prSet phldrT="[Текст]" custT="1"/>
      <dgm:spPr/>
      <dgm:t>
        <a:bodyPr/>
        <a:lstStyle/>
        <a:p>
          <a:pPr algn="just"/>
          <a:r>
            <a:rPr lang="ru-RU" sz="1400" b="1" dirty="0"/>
            <a:t> Подведение итогов торгов: Победителем становится участник, подавший наиболее выгодное ценовое предложение по лоту. Заказчику и Победителю торгов направляются уведомления и типовые договоры</a:t>
          </a:r>
        </a:p>
      </dgm:t>
    </dgm:pt>
    <dgm:pt modelId="{564076CF-FE65-45B3-9194-652A61E28264}" type="par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3AE0E36C-C802-4E6E-920A-C9A0BC53BBDC}" type="sib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9FEA5766-7A8C-4BC8-84B7-B0FBB8B222BA}">
      <dgm:prSet phldrT="[Текст]" custT="1"/>
      <dgm:spPr/>
      <dgm:t>
        <a:bodyPr/>
        <a:lstStyle/>
        <a:p>
          <a:pPr algn="just"/>
          <a:r>
            <a:rPr lang="ru-RU" sz="1400" b="1" dirty="0"/>
            <a:t>Получить решение по аккредитации от биржи вагонов</a:t>
          </a:r>
        </a:p>
      </dgm:t>
    </dgm:pt>
    <dgm:pt modelId="{58ED42FA-5069-4C97-9DC1-A36A6622F2BA}" type="parTrans" cxnId="{814AE1E7-BDC4-4BC2-B1BB-17330DC28A21}">
      <dgm:prSet/>
      <dgm:spPr/>
      <dgm:t>
        <a:bodyPr/>
        <a:lstStyle/>
        <a:p>
          <a:endParaRPr lang="ru-RU"/>
        </a:p>
      </dgm:t>
    </dgm:pt>
    <dgm:pt modelId="{484FC7BB-DCA9-42DE-8170-17BD9A4BB73E}" type="sibTrans" cxnId="{814AE1E7-BDC4-4BC2-B1BB-17330DC28A21}">
      <dgm:prSet/>
      <dgm:spPr/>
      <dgm:t>
        <a:bodyPr/>
        <a:lstStyle/>
        <a:p>
          <a:endParaRPr lang="ru-RU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15108743-2585-4BB1-80D3-3451A3F1A01A}">
      <dgm:prSet phldrT="[Текст]" custT="1"/>
      <dgm:spPr/>
      <dgm:t>
        <a:bodyPr/>
        <a:lstStyle/>
        <a:p>
          <a:pPr algn="just"/>
          <a:r>
            <a:rPr lang="ru-RU" sz="1400" b="1" dirty="0"/>
            <a:t>Разместить Заявку на участие в торгах за погрузку с указанием Заказчика торгов и номеров лотов</a:t>
          </a:r>
          <a:endParaRPr lang="ru-RU" sz="1300" b="1" dirty="0"/>
        </a:p>
      </dgm:t>
    </dgm:pt>
    <dgm:pt modelId="{B2F047C0-0EAD-491D-8123-5937A2E66A68}" type="parTrans" cxnId="{A3610CB2-36D9-4B47-BA03-2C78F86D83F3}">
      <dgm:prSet/>
      <dgm:spPr/>
      <dgm:t>
        <a:bodyPr/>
        <a:lstStyle/>
        <a:p>
          <a:endParaRPr lang="ru-RU"/>
        </a:p>
      </dgm:t>
    </dgm:pt>
    <dgm:pt modelId="{BA2203E2-63B0-40DB-9645-CE035E8CA6AA}" type="sibTrans" cxnId="{A3610CB2-36D9-4B47-BA03-2C78F86D83F3}">
      <dgm:prSet/>
      <dgm:spPr/>
      <dgm:t>
        <a:bodyPr/>
        <a:lstStyle/>
        <a:p>
          <a:endParaRPr lang="ru-RU"/>
        </a:p>
      </dgm:t>
    </dgm:pt>
    <dgm:pt modelId="{72235247-2979-4AD9-A2EC-3DB9BBDA7E17}">
      <dgm:prSet phldrT="[Текст]" custT="1"/>
      <dgm:spPr/>
      <dgm:t>
        <a:bodyPr/>
        <a:lstStyle/>
        <a:p>
          <a:pPr algn="just"/>
          <a:r>
            <a:rPr lang="ru-RU" sz="1400" b="1" dirty="0"/>
            <a:t>Ценовые предложения подаются на понижение текущей цены</a:t>
          </a:r>
        </a:p>
      </dgm:t>
    </dgm:pt>
    <dgm:pt modelId="{116BCBA0-63D8-4BDB-B38E-DBEF888BF06C}" type="parTrans" cxnId="{F3888BB2-4436-4BB5-9375-DA95750BE7B7}">
      <dgm:prSet/>
      <dgm:spPr/>
      <dgm:t>
        <a:bodyPr/>
        <a:lstStyle/>
        <a:p>
          <a:endParaRPr lang="ru-RU"/>
        </a:p>
      </dgm:t>
    </dgm:pt>
    <dgm:pt modelId="{66DA3066-9239-4DE4-8A4D-6A56279AEA5F}" type="sibTrans" cxnId="{F3888BB2-4436-4BB5-9375-DA95750BE7B7}">
      <dgm:prSet/>
      <dgm:spPr/>
      <dgm:t>
        <a:bodyPr/>
        <a:lstStyle/>
        <a:p>
          <a:endParaRPr lang="ru-RU"/>
        </a:p>
      </dgm:t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3" custScaleX="110894" custLinFactNeighborX="1098" custLinFactNeighborY="-804"/>
      <dgm:spPr/>
    </dgm:pt>
    <dgm:pt modelId="{FC417086-B62E-4AD3-B72F-26C95E2BF127}" type="pres">
      <dgm:prSet presAssocID="{353813EB-F7E3-48D3-A5E9-FDAFCA0FCA06}" presName="desTx" presStyleLbl="fgAcc1" presStyleIdx="0" presStyleCnt="3" custScaleX="127380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2"/>
      <dgm:spPr/>
    </dgm:pt>
    <dgm:pt modelId="{954A5F1D-8430-4DC5-ABFE-139810AFDC3D}" type="pres">
      <dgm:prSet presAssocID="{7B535B35-AB59-4FC5-925D-816B26517830}" presName="connTx" presStyleLbl="sibTrans2D1" presStyleIdx="0" presStyleCnt="2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3"/>
      <dgm:spPr/>
    </dgm:pt>
    <dgm:pt modelId="{C32E8D5A-763B-4B21-AE48-C6499A330315}" type="pres">
      <dgm:prSet presAssocID="{BE462D19-C8A6-4557-92BD-272CFC93A8F1}" presName="desTx" presStyleLbl="fgAcc1" presStyleIdx="1" presStyleCnt="3" custScaleX="128879">
        <dgm:presLayoutVars>
          <dgm:bulletEnabled val="1"/>
        </dgm:presLayoutVars>
      </dgm:prSet>
      <dgm:spPr/>
    </dgm:pt>
    <dgm:pt modelId="{36996CFC-7F72-4CC4-A241-123C04BED0FB}" type="pres">
      <dgm:prSet presAssocID="{F6A1D270-4749-4105-AC13-ACCEDC94D65F}" presName="sibTrans" presStyleLbl="sibTrans2D1" presStyleIdx="1" presStyleCnt="2"/>
      <dgm:spPr/>
    </dgm:pt>
    <dgm:pt modelId="{668DAEA4-352C-4ABF-A028-9C9D316E4167}" type="pres">
      <dgm:prSet presAssocID="{F6A1D270-4749-4105-AC13-ACCEDC94D65F}" presName="connTx" presStyleLbl="sibTrans2D1" presStyleIdx="1" presStyleCnt="2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2" presStyleCnt="3"/>
      <dgm:spPr/>
    </dgm:pt>
    <dgm:pt modelId="{146BEA14-DD90-444F-BDD7-01ABF8317C61}" type="pres">
      <dgm:prSet presAssocID="{F3745366-F1F4-4028-9067-923E34C9D23F}" presName="desTx" presStyleLbl="fgAcc1" presStyleIdx="2" presStyleCnt="3" custScaleX="129880">
        <dgm:presLayoutVars>
          <dgm:bulletEnabled val="1"/>
        </dgm:presLayoutVars>
      </dgm:prSet>
      <dgm:spPr/>
    </dgm:pt>
  </dgm:ptLst>
  <dgm:cxnLst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E3AD060F-A1CD-40D0-83D7-9FDD8EDA52B2}" type="presOf" srcId="{15108743-2585-4BB1-80D3-3451A3F1A01A}" destId="{FC417086-B62E-4AD3-B72F-26C95E2BF127}" srcOrd="0" destOrd="2" presId="urn:microsoft.com/office/officeart/2005/8/layout/process3"/>
    <dgm:cxn modelId="{EE23FB16-89B1-4F21-B2F9-0873F2FEE988}" type="presOf" srcId="{2CF18862-B0DF-417C-89EA-00A29E8C37F1}" destId="{146BEA14-DD90-444F-BDD7-01ABF8317C61}" srcOrd="0" destOrd="1" presId="urn:microsoft.com/office/officeart/2005/8/layout/process3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B1B0A23F-067D-4101-B805-38DCF182CAC9}" srcId="{F3745366-F1F4-4028-9067-923E34C9D23F}" destId="{2CF18862-B0DF-417C-89EA-00A29E8C37F1}" srcOrd="1" destOrd="0" parTransId="{564076CF-FE65-45B3-9194-652A61E28264}" sibTransId="{3AE0E36C-C802-4E6E-920A-C9A0BC53BBDC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842CF768-7D1F-4335-9997-2B997D6D0DF4}" srcId="{BE462D19-C8A6-4557-92BD-272CFC93A8F1}" destId="{34615A73-498F-446C-AEA2-0B051A84A879}" srcOrd="1" destOrd="0" parTransId="{0D270AA8-1474-4CCE-9325-613D067E6C7C}" sibTransId="{210728ED-BC48-40F4-8AC0-6A338851DE9B}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61ECAD7B-D5CE-416B-82E6-994CC88DF1B4}" type="presOf" srcId="{34615A73-498F-446C-AEA2-0B051A84A879}" destId="{C32E8D5A-763B-4B21-AE48-C6499A330315}" srcOrd="0" destOrd="1" presId="urn:microsoft.com/office/officeart/2005/8/layout/process3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CA7CFFAA-0DBC-4AA8-A7C1-A7746D72C1AD}" type="presOf" srcId="{72235247-2979-4AD9-A2EC-3DB9BBDA7E17}" destId="{C32E8D5A-763B-4B21-AE48-C6499A330315}" srcOrd="0" destOrd="2" presId="urn:microsoft.com/office/officeart/2005/8/layout/process3"/>
    <dgm:cxn modelId="{A3610CB2-36D9-4B47-BA03-2C78F86D83F3}" srcId="{353813EB-F7E3-48D3-A5E9-FDAFCA0FCA06}" destId="{15108743-2585-4BB1-80D3-3451A3F1A01A}" srcOrd="2" destOrd="0" parTransId="{B2F047C0-0EAD-491D-8123-5937A2E66A68}" sibTransId="{BA2203E2-63B0-40DB-9645-CE035E8CA6AA}"/>
    <dgm:cxn modelId="{F3888BB2-4436-4BB5-9375-DA95750BE7B7}" srcId="{BE462D19-C8A6-4557-92BD-272CFC93A8F1}" destId="{72235247-2979-4AD9-A2EC-3DB9BBDA7E17}" srcOrd="2" destOrd="0" parTransId="{116BCBA0-63D8-4BDB-B38E-DBEF888BF06C}" sibTransId="{66DA3066-9239-4DE4-8A4D-6A56279AEA5F}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689813D8-06A1-469D-B560-9F9DC4F72A4A}" srcId="{F1FF7C59-EEB2-440E-9FD6-F4A3CB06D18F}" destId="{F3745366-F1F4-4028-9067-923E34C9D23F}" srcOrd="2" destOrd="0" parTransId="{65BB2126-B8BB-4949-909B-B1C5F2D5ABDC}" sibTransId="{F6C95425-4282-4251-BE11-E385E44B2D12}"/>
    <dgm:cxn modelId="{8F98F0D9-4596-4021-8E9D-4884C934396F}" type="presOf" srcId="{9FEA5766-7A8C-4BC8-84B7-B0FBB8B222BA}" destId="{FC417086-B62E-4AD3-B72F-26C95E2BF127}" srcOrd="0" destOrd="3" presId="urn:microsoft.com/office/officeart/2005/8/layout/process3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814AE1E7-BDC4-4BC2-B1BB-17330DC28A21}" srcId="{353813EB-F7E3-48D3-A5E9-FDAFCA0FCA06}" destId="{9FEA5766-7A8C-4BC8-84B7-B0FBB8B222BA}" srcOrd="3" destOrd="0" parTransId="{58ED42FA-5069-4C97-9DC1-A36A6622F2BA}" sibTransId="{484FC7BB-DCA9-42DE-8170-17BD9A4BB73E}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8116A49C-71B1-45BF-A978-35FB1A9DCFB1}" type="presParOf" srcId="{9CECB2D4-5072-4937-9E73-B26858F8483D}" destId="{FADCD5D4-9EEF-49D3-A1E4-C500C990A87D}" srcOrd="4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33596" y="-7605"/>
          <a:ext cx="2373890" cy="12752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Отправить Заявку на участие</a:t>
          </a:r>
        </a:p>
      </dsp:txBody>
      <dsp:txXfrm>
        <a:off x="33596" y="-7605"/>
        <a:ext cx="2373890" cy="850146"/>
      </dsp:txXfrm>
    </dsp:sp>
    <dsp:sp modelId="{FC417086-B62E-4AD3-B72F-26C95E2BF127}">
      <dsp:nvSpPr>
        <dsp:cNvPr id="0" name=""/>
        <dsp:cNvSpPr/>
      </dsp:nvSpPr>
      <dsp:spPr>
        <a:xfrm>
          <a:off x="271305" y="842541"/>
          <a:ext cx="2726803" cy="30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Войти в личный кабинет на сайте </a:t>
          </a:r>
          <a:r>
            <a:rPr lang="en-US" sz="1400" b="1" kern="1200" dirty="0">
              <a:hlinkClick xmlns:r="http://schemas.openxmlformats.org/officeDocument/2006/relationships" r:id="rId1"/>
            </a:rPr>
            <a:t>www.railcommerce.com</a:t>
          </a:r>
          <a:endParaRPr lang="ru-RU" sz="13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Разместить Заявку на участие в торгах за погрузку с указанием Заказчика торгов и номеров лотов</a:t>
          </a:r>
          <a:endParaRPr lang="ru-RU" sz="13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Получить решение по аккредитации от биржи вагонов</a:t>
          </a:r>
        </a:p>
      </dsp:txBody>
      <dsp:txXfrm>
        <a:off x="351170" y="922406"/>
        <a:ext cx="2567073" cy="2864270"/>
      </dsp:txXfrm>
    </dsp:sp>
    <dsp:sp modelId="{8E26D01B-EB28-46AD-BE2B-91417132D045}">
      <dsp:nvSpPr>
        <dsp:cNvPr id="0" name=""/>
        <dsp:cNvSpPr/>
      </dsp:nvSpPr>
      <dsp:spPr>
        <a:xfrm>
          <a:off x="2769839" y="151243"/>
          <a:ext cx="768186" cy="532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769839" y="257733"/>
        <a:ext cx="608452" cy="319468"/>
      </dsp:txXfrm>
    </dsp:sp>
    <dsp:sp modelId="{277C6F6E-160F-4CA5-B586-336EEE36BFB3}">
      <dsp:nvSpPr>
        <dsp:cNvPr id="0" name=""/>
        <dsp:cNvSpPr/>
      </dsp:nvSpPr>
      <dsp:spPr>
        <a:xfrm>
          <a:off x="3856896" y="-7605"/>
          <a:ext cx="2140684" cy="1275220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Подать ценовые предложения</a:t>
          </a:r>
        </a:p>
      </dsp:txBody>
      <dsp:txXfrm>
        <a:off x="3856896" y="-7605"/>
        <a:ext cx="2140684" cy="850146"/>
      </dsp:txXfrm>
    </dsp:sp>
    <dsp:sp modelId="{C32E8D5A-763B-4B21-AE48-C6499A330315}">
      <dsp:nvSpPr>
        <dsp:cNvPr id="0" name=""/>
        <dsp:cNvSpPr/>
      </dsp:nvSpPr>
      <dsp:spPr>
        <a:xfrm>
          <a:off x="3985462" y="842541"/>
          <a:ext cx="2758892" cy="30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Подать в личном кабинете в разделе торгов на погрузку ценовые предложения по лотам, к которым есть аккредитация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Ценовые предложения подаются на понижение текущей цены</a:t>
          </a:r>
        </a:p>
      </dsp:txBody>
      <dsp:txXfrm>
        <a:off x="4066267" y="923346"/>
        <a:ext cx="2597282" cy="2862390"/>
      </dsp:txXfrm>
    </dsp:sp>
    <dsp:sp modelId="{36996CFC-7F72-4CC4-A241-123C04BED0FB}">
      <dsp:nvSpPr>
        <dsp:cNvPr id="0" name=""/>
        <dsp:cNvSpPr/>
      </dsp:nvSpPr>
      <dsp:spPr>
        <a:xfrm>
          <a:off x="6398970" y="151243"/>
          <a:ext cx="850947" cy="532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6398970" y="257733"/>
        <a:ext cx="691213" cy="319468"/>
      </dsp:txXfrm>
    </dsp:sp>
    <dsp:sp modelId="{99CF21A0-B807-4D8D-8D6C-BC5F718B0B5B}">
      <dsp:nvSpPr>
        <dsp:cNvPr id="0" name=""/>
        <dsp:cNvSpPr/>
      </dsp:nvSpPr>
      <dsp:spPr>
        <a:xfrm>
          <a:off x="7603141" y="-7605"/>
          <a:ext cx="2140684" cy="1275220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Победитель заключает договор с Владельцем лота</a:t>
          </a:r>
        </a:p>
      </dsp:txBody>
      <dsp:txXfrm>
        <a:off x="7603141" y="-7605"/>
        <a:ext cx="2140684" cy="850146"/>
      </dsp:txXfrm>
    </dsp:sp>
    <dsp:sp modelId="{146BEA14-DD90-444F-BDD7-01ABF8317C61}">
      <dsp:nvSpPr>
        <dsp:cNvPr id="0" name=""/>
        <dsp:cNvSpPr/>
      </dsp:nvSpPr>
      <dsp:spPr>
        <a:xfrm>
          <a:off x="7720993" y="842541"/>
          <a:ext cx="2780320" cy="30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Подведение итогов торгов: Победителем становится участник, подавший наиболее выгодное ценовое предложение по лоту. Заказчику и Победителю торгов направляются уведомления и типовые договоры</a:t>
          </a:r>
        </a:p>
      </dsp:txBody>
      <dsp:txXfrm>
        <a:off x="7802426" y="923974"/>
        <a:ext cx="2617454" cy="286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3922" y="274779"/>
            <a:ext cx="5442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Торги за погрузку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6458143"/>
              </p:ext>
            </p:extLst>
          </p:nvPr>
        </p:nvGraphicFramePr>
        <p:xfrm>
          <a:off x="847288" y="2122415"/>
          <a:ext cx="10511406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5402" y="1290388"/>
            <a:ext cx="102177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EE833A"/>
                </a:solidFill>
              </a:rPr>
              <a:t>Заказчики торгов:	Грузовладельцы</a:t>
            </a:r>
          </a:p>
          <a:p>
            <a:r>
              <a:rPr lang="ru-RU" sz="2800" b="1" dirty="0">
                <a:ln/>
                <a:solidFill>
                  <a:srgbClr val="EE833A"/>
                </a:solidFill>
              </a:rPr>
              <a:t>Участники торгов:	Операторы подвижного состава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1" y="1661516"/>
            <a:ext cx="8339444" cy="4669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975743" y="815933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523846" y="815934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/>
              <a:t>ПРОЙТИ БЕСПЛАТНУЮ РЕГИСТРАЦИЮ</a:t>
            </a:r>
            <a:endParaRPr lang="ru-RU" sz="1400" b="1" dirty="0"/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861" y="774100"/>
            <a:ext cx="6744899" cy="5567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384" y="0"/>
            <a:ext cx="7945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2. ОТПРАВИТЬ ЗАЯВКУ НА УЧАСТИЕ В ТОРГАХ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483141" y="3103926"/>
            <a:ext cx="1136359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469110" y="2565383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«ТОРГИ ЗА ПОГРУЗКУ»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7467600" y="1108745"/>
            <a:ext cx="1575732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525092" y="573305"/>
            <a:ext cx="1533340" cy="794026"/>
          </a:xfrm>
          <a:prstGeom prst="wedgeRectCallout">
            <a:avLst>
              <a:gd name="adj1" fmla="val -77782"/>
              <a:gd name="adj2" fmla="val 4133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ОФОРМИТЬ ЗАЯВКУ НА УЧАСТИЕ В ТОРГАХ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5506D-B209-4119-8B29-51BE6AC5925C}"/>
              </a:ext>
            </a:extLst>
          </p:cNvPr>
          <p:cNvSpPr txBox="1"/>
          <p:nvPr/>
        </p:nvSpPr>
        <p:spPr>
          <a:xfrm>
            <a:off x="4834931" y="391155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F8E92-571E-48A8-B4EB-76D493615551}"/>
              </a:ext>
            </a:extLst>
          </p:cNvPr>
          <p:cNvSpPr txBox="1"/>
          <p:nvPr/>
        </p:nvSpPr>
        <p:spPr>
          <a:xfrm>
            <a:off x="4834931" y="4710572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916D4-5E03-4B53-AD7B-6C5B2C745309}"/>
              </a:ext>
            </a:extLst>
          </p:cNvPr>
          <p:cNvSpPr txBox="1"/>
          <p:nvPr/>
        </p:nvSpPr>
        <p:spPr>
          <a:xfrm>
            <a:off x="4873964" y="5358749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FAB43-9771-4807-BEA6-87C2DFA1029A}"/>
              </a:ext>
            </a:extLst>
          </p:cNvPr>
          <p:cNvSpPr txBox="1"/>
          <p:nvPr/>
        </p:nvSpPr>
        <p:spPr>
          <a:xfrm>
            <a:off x="4873963" y="6065437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606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B9BA5-F831-431B-B2CB-ED062389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44" y="298363"/>
            <a:ext cx="3367157" cy="29054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81" y="1307461"/>
            <a:ext cx="6927494" cy="4861587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3945" y="1912167"/>
            <a:ext cx="1073996" cy="284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4590288" y="276946"/>
            <a:ext cx="2368296" cy="794026"/>
          </a:xfrm>
          <a:prstGeom prst="wedgeRectCallout">
            <a:avLst>
              <a:gd name="adj1" fmla="val -2643"/>
              <a:gd name="adj2" fmla="val 735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ОФОРМИТЕ ЗАЯВКУ НА УЧАСТИЕ И ОТСКАНИРУЙТЕ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646516" y="2470759"/>
            <a:ext cx="1223431" cy="2933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 flipV="1">
            <a:off x="1764793" y="2923486"/>
            <a:ext cx="1692086" cy="280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352188" y="3631739"/>
            <a:ext cx="1581912" cy="875645"/>
          </a:xfrm>
          <a:prstGeom prst="wedgeRectCallout">
            <a:avLst>
              <a:gd name="adj1" fmla="val 50536"/>
              <a:gd name="adj2" fmla="val -957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ЗАГРУЗИТЕ СКАН ЗАЯВКИ НА УЧАСТИЕ НА САЙТ ДЛЯ АККРЕДИТАЦИИ</a:t>
            </a:r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146029" y="3192042"/>
            <a:ext cx="1581912" cy="875645"/>
          </a:xfrm>
          <a:prstGeom prst="wedgeRectCallout">
            <a:avLst>
              <a:gd name="adj1" fmla="val 50536"/>
              <a:gd name="adj2" fmla="val -957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ВЫБЕРИТЕ ФАЙЛ С ОТСКАНИРОВАННОЙ ЗАЯВКОЙ НА УЧАСТИЕ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0E23022-92E5-42AC-9916-3AE1FBD83ACE}"/>
              </a:ext>
            </a:extLst>
          </p:cNvPr>
          <p:cNvSpPr/>
          <p:nvPr/>
        </p:nvSpPr>
        <p:spPr>
          <a:xfrm flipV="1">
            <a:off x="684933" y="653960"/>
            <a:ext cx="3343596" cy="8958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AAE1437A-F5DB-4DDB-BE31-62161A59E80C}"/>
              </a:ext>
            </a:extLst>
          </p:cNvPr>
          <p:cNvSpPr/>
          <p:nvPr/>
        </p:nvSpPr>
        <p:spPr>
          <a:xfrm>
            <a:off x="4021101" y="226023"/>
            <a:ext cx="2368296" cy="794026"/>
          </a:xfrm>
          <a:prstGeom prst="wedgeRectCallout">
            <a:avLst>
              <a:gd name="adj1" fmla="val -51141"/>
              <a:gd name="adj2" fmla="val 735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УКАЖИТЕ ЗАКАЗЧИКА ТОРГОВ И ЛОТЫ ДЛЯ АККРЕДИТАЦИИ НА ТОРГИ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261" y="1307461"/>
            <a:ext cx="9071282" cy="50299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54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861" y="774100"/>
            <a:ext cx="6744899" cy="5567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5684" y="0"/>
            <a:ext cx="6654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3. ПОДАТЬ ЦЕНОВОЕ ПРЕДЛОЖЕНИЕ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483141" y="3103926"/>
            <a:ext cx="1136359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469110" y="2565383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«ТОРГИ ЗА ПОГРУЗКУ»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436704" y="3641861"/>
            <a:ext cx="542704" cy="1894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524171" y="3001547"/>
            <a:ext cx="1533340" cy="794026"/>
          </a:xfrm>
          <a:prstGeom prst="wedgeRectCallout">
            <a:avLst>
              <a:gd name="adj1" fmla="val -77782"/>
              <a:gd name="adj2" fmla="val 4133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ОТВЕТИТЬ СВОИМ ЦЕНОВЫМ ПРЕДЛОЖЕНИЕМ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A90FB-4CAC-470F-A728-C887E2507592}"/>
              </a:ext>
            </a:extLst>
          </p:cNvPr>
          <p:cNvSpPr txBox="1"/>
          <p:nvPr/>
        </p:nvSpPr>
        <p:spPr>
          <a:xfrm>
            <a:off x="4862091" y="3965873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1D0D5-354A-499B-A418-1EF5CDCA961A}"/>
              </a:ext>
            </a:extLst>
          </p:cNvPr>
          <p:cNvSpPr txBox="1"/>
          <p:nvPr/>
        </p:nvSpPr>
        <p:spPr>
          <a:xfrm>
            <a:off x="4862091" y="4686634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95D84-8D44-4D99-A362-D7094C74C4A4}"/>
              </a:ext>
            </a:extLst>
          </p:cNvPr>
          <p:cNvSpPr txBox="1"/>
          <p:nvPr/>
        </p:nvSpPr>
        <p:spPr>
          <a:xfrm>
            <a:off x="4901124" y="5422022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57A0E-18A9-410D-9DE8-E2669BE444F5}"/>
              </a:ext>
            </a:extLst>
          </p:cNvPr>
          <p:cNvSpPr txBox="1"/>
          <p:nvPr/>
        </p:nvSpPr>
        <p:spPr>
          <a:xfrm>
            <a:off x="4901124" y="6035664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36695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131" y="606180"/>
            <a:ext cx="5968854" cy="563895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160475" y="5124637"/>
            <a:ext cx="1309925" cy="429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564445" y="4277972"/>
            <a:ext cx="1920561" cy="1061413"/>
          </a:xfrm>
          <a:prstGeom prst="wedgeRectCallout">
            <a:avLst>
              <a:gd name="adj1" fmla="val 85806"/>
              <a:gd name="adj2" fmla="val 527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ЗАПОЛНИТЬ ЦЕНУ ЗА 1 ВАГОН ВРУЧНУЮ ИЛИ ПО КЛИКУ НА СТРЕЛКУ ВНИЗ: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ОДИН КЛИК -1 ШАГ ТОРГОВ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7184964" y="5747647"/>
            <a:ext cx="1699392" cy="429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129329" y="4492720"/>
            <a:ext cx="2293065" cy="936977"/>
          </a:xfrm>
          <a:prstGeom prst="wedgeRectCallout">
            <a:avLst>
              <a:gd name="adj1" fmla="val -59424"/>
              <a:gd name="adj2" fmla="val 11419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РАЗМЕСТИТЬ ЦЕНОВОЕ ПРЕДЛОЖЕНИЕ В ТОРГАХ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6212" y="5296929"/>
            <a:ext cx="777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27 500.00</a:t>
            </a:r>
          </a:p>
        </p:txBody>
      </p:sp>
    </p:spTree>
    <p:extLst>
      <p:ext uri="{BB962C8B-B14F-4D97-AF65-F5344CB8AC3E}">
        <p14:creationId xmlns:p14="http://schemas.microsoft.com/office/powerpoint/2010/main" val="10045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13" y="1176245"/>
            <a:ext cx="6354229" cy="5144726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464808" y="3785615"/>
            <a:ext cx="557784" cy="4164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/>
          <p:cNvSpPr/>
          <p:nvPr/>
        </p:nvSpPr>
        <p:spPr>
          <a:xfrm>
            <a:off x="9409114" y="3014318"/>
            <a:ext cx="2202250" cy="908457"/>
          </a:xfrm>
          <a:prstGeom prst="wedgeRectCallout">
            <a:avLst>
              <a:gd name="adj1" fmla="val -158812"/>
              <a:gd name="adj2" fmla="val 6185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ЗЕЛЕНЫЙ СВЕТОФОР ОЗНАЧАЕТ, ЧТО ВАШЕ ЦЕНОВОЕ ПРЕДЛОЖЕНИЕ НАИЛУЧШЕЕ НА ТЕКУЩИЙ МОМЕНТ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6464808" y="4508990"/>
            <a:ext cx="557784" cy="4164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416742" y="4074345"/>
            <a:ext cx="2194622" cy="1110303"/>
          </a:xfrm>
          <a:prstGeom prst="wedgeRectCallout">
            <a:avLst>
              <a:gd name="adj1" fmla="val -157915"/>
              <a:gd name="adj2" fmla="val 1317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КРАСНЫЙ СВЕТОФОР ОЗНАЧАЕТ, ЧТО В НАСТОЯЩИЙ МОМЕНТ НАИЛУЧШАЯ ЦЕНА У ДРУГОГО УЧАСТНИКА ТОРГОВ</a:t>
            </a:r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9281" y="0"/>
            <a:ext cx="5447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4. ХОД ТОРГОВ НА ПОГРУЗКУ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201" y="1811596"/>
            <a:ext cx="24963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EE833A"/>
                </a:solidFill>
              </a:rPr>
              <a:t>ОБНОВИТЬ ХОД ТОРГОВ МОЖНО ПО КНОПКЕ </a:t>
            </a:r>
            <a:r>
              <a:rPr lang="en-US" sz="2800" b="1" dirty="0">
                <a:ln/>
                <a:solidFill>
                  <a:srgbClr val="EE833A"/>
                </a:solidFill>
              </a:rPr>
              <a:t>F5</a:t>
            </a:r>
            <a:endParaRPr lang="ru-RU" sz="2800" b="1" dirty="0">
              <a:ln/>
              <a:solidFill>
                <a:srgbClr val="EE833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C281F9-AE6E-4F07-934C-E7D97ED1F838}"/>
              </a:ext>
            </a:extLst>
          </p:cNvPr>
          <p:cNvSpPr txBox="1"/>
          <p:nvPr/>
        </p:nvSpPr>
        <p:spPr>
          <a:xfrm>
            <a:off x="5106177" y="3480690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867097-CB3C-4384-9890-6EC6E5E1E957}"/>
              </a:ext>
            </a:extLst>
          </p:cNvPr>
          <p:cNvSpPr txBox="1"/>
          <p:nvPr/>
        </p:nvSpPr>
        <p:spPr>
          <a:xfrm>
            <a:off x="5106176" y="4109705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2679F-ABF8-4051-A0D3-9CEA7EC6C4CF}"/>
              </a:ext>
            </a:extLst>
          </p:cNvPr>
          <p:cNvSpPr txBox="1"/>
          <p:nvPr/>
        </p:nvSpPr>
        <p:spPr>
          <a:xfrm>
            <a:off x="5145210" y="4872324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3F19E8-6F61-484C-818F-4EE7A0F83D33}"/>
              </a:ext>
            </a:extLst>
          </p:cNvPr>
          <p:cNvSpPr txBox="1"/>
          <p:nvPr/>
        </p:nvSpPr>
        <p:spPr>
          <a:xfrm>
            <a:off x="5145209" y="5596647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6241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09" y="966236"/>
            <a:ext cx="6554527" cy="53123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ГДЕ ПОСМОТРЕТЬ ХОД И ИТОГИ ТОРГОВ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В ЛИЧНОМ КАБИНЕТЕ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2617809" y="3171825"/>
            <a:ext cx="1201716" cy="18097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1000510" y="3068529"/>
            <a:ext cx="1394768" cy="585053"/>
          </a:xfrm>
          <a:prstGeom prst="wedgeRectCallout">
            <a:avLst>
              <a:gd name="adj1" fmla="val 67202"/>
              <a:gd name="adj2" fmla="val -188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«ТОРГИ ЗА ПОГРУЗКУ»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6096200" y="3099684"/>
            <a:ext cx="2934911" cy="522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штриховая вправо 1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21" name="Облачко с текстом: прямоугольное 20"/>
          <p:cNvSpPr/>
          <p:nvPr/>
        </p:nvSpPr>
        <p:spPr>
          <a:xfrm>
            <a:off x="9293962" y="2216874"/>
            <a:ext cx="2661524" cy="3754949"/>
          </a:xfrm>
          <a:prstGeom prst="wedgeRectCallout">
            <a:avLst>
              <a:gd name="adj1" fmla="val -63113"/>
              <a:gd name="adj2" fmla="val 1850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ХОД ТОРГОВ ПО ЛОТАМ: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АККРЕДИТАЦИЯ НА ТОРГИ – ОЖИДАНИЕ НАСТУПЛЕНИЯ ПЕРИОДА НАЧАЛА ПОДАЧИ ЦЕНОВЫХ ПРЕДЛОЖЕНИЙ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ИДУТ – ПЕРИОД ПРИЕМА ПРЕДЛОЖЕНИЙ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ПОДВЕДЕНИЕ ИТОГОВ- ОКОНЧИЛСЯ ПЕРИОД ПРИЕМА ПРЕДЛОЖЕНИЙ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СОСТОЯЛИСЬ – ОПРЕДЕЛЕН ПОБЕДИТЕЛЬ ПО ЛОТУ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НЕ СОСТОЯЛИСЬ – НЕТ ПОБЕДИТЕЛЯ ПО ЛОТУ 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6096199" y="4539017"/>
            <a:ext cx="2934911" cy="450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6096198" y="5260595"/>
            <a:ext cx="2934911" cy="450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27237-7F81-44C3-8E51-38A350C8ABDE}"/>
              </a:ext>
            </a:extLst>
          </p:cNvPr>
          <p:cNvSpPr txBox="1"/>
          <p:nvPr/>
        </p:nvSpPr>
        <p:spPr>
          <a:xfrm>
            <a:off x="4934519" y="362184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BBC17E-FFD2-4769-9E93-7D552CBA3998}"/>
              </a:ext>
            </a:extLst>
          </p:cNvPr>
          <p:cNvSpPr txBox="1"/>
          <p:nvPr/>
        </p:nvSpPr>
        <p:spPr>
          <a:xfrm>
            <a:off x="4934518" y="4250856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80B14-16CB-4BB2-80D8-CB8531BED966}"/>
              </a:ext>
            </a:extLst>
          </p:cNvPr>
          <p:cNvSpPr txBox="1"/>
          <p:nvPr/>
        </p:nvSpPr>
        <p:spPr>
          <a:xfrm>
            <a:off x="5005439" y="4878538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239F25-2A7F-4F3E-BEC1-2200101E7533}"/>
              </a:ext>
            </a:extLst>
          </p:cNvPr>
          <p:cNvSpPr txBox="1"/>
          <p:nvPr/>
        </p:nvSpPr>
        <p:spPr>
          <a:xfrm>
            <a:off x="4973552" y="5691632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46B1E18-02FB-496E-9AD3-2953A49F229B}"/>
              </a:ext>
            </a:extLst>
          </p:cNvPr>
          <p:cNvSpPr/>
          <p:nvPr/>
        </p:nvSpPr>
        <p:spPr>
          <a:xfrm>
            <a:off x="4863994" y="5663338"/>
            <a:ext cx="1157969" cy="2241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чко с текстом: прямоугольное 23">
            <a:extLst>
              <a:ext uri="{FF2B5EF4-FFF2-40B4-BE49-F238E27FC236}">
                <a16:creationId xmlns:a16="http://schemas.microsoft.com/office/drawing/2014/main" id="{807C1B85-CDA9-45AC-814B-373B47182C34}"/>
              </a:ext>
            </a:extLst>
          </p:cNvPr>
          <p:cNvSpPr/>
          <p:nvPr/>
        </p:nvSpPr>
        <p:spPr>
          <a:xfrm>
            <a:off x="907941" y="4989689"/>
            <a:ext cx="1579905" cy="1060071"/>
          </a:xfrm>
          <a:prstGeom prst="wedgeRectCallout">
            <a:avLst>
              <a:gd name="adj1" fmla="val 199290"/>
              <a:gd name="adj2" fmla="val 2036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КОЛИЧЕСТВО УЧАСТНИКОВ, АККРЕДИТОВАННЫХ НА ЛОТ</a:t>
            </a:r>
          </a:p>
        </p:txBody>
      </p:sp>
    </p:spTree>
    <p:extLst>
      <p:ext uri="{BB962C8B-B14F-4D97-AF65-F5344CB8AC3E}">
        <p14:creationId xmlns:p14="http://schemas.microsoft.com/office/powerpoint/2010/main" val="28997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1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ГДЕ ПОСМОТРЕТЬ ХОД И ИТОГИ ТОРГОВ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НА ГЛАВНОЙ СТРАНИЦЕ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2" y="954401"/>
            <a:ext cx="10001956" cy="5428216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7157155" y="1772716"/>
            <a:ext cx="1353389" cy="3721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685541" y="1543718"/>
            <a:ext cx="1736522" cy="830168"/>
          </a:xfrm>
          <a:prstGeom prst="wedgeRectCallout">
            <a:avLst>
              <a:gd name="adj1" fmla="val -121355"/>
              <a:gd name="adj2" fmla="val 760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ПЕРЕЧЕНЬ ЛОТОВ И РЕЗУЛЬТАТЫ ТОРГОВ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30" y="954401"/>
            <a:ext cx="5576155" cy="5428216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93825-2A26-46A6-B87C-7FE8AD1EDEB8}"/>
              </a:ext>
            </a:extLst>
          </p:cNvPr>
          <p:cNvSpPr txBox="1"/>
          <p:nvPr/>
        </p:nvSpPr>
        <p:spPr>
          <a:xfrm>
            <a:off x="4344176" y="3890630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B4AE4-5476-4F5A-8A6C-3C6B38BDE6E0}"/>
              </a:ext>
            </a:extLst>
          </p:cNvPr>
          <p:cNvSpPr txBox="1"/>
          <p:nvPr/>
        </p:nvSpPr>
        <p:spPr>
          <a:xfrm>
            <a:off x="4383210" y="470356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71090-3383-4D11-AE30-2325F78F8BE1}"/>
              </a:ext>
            </a:extLst>
          </p:cNvPr>
          <p:cNvSpPr txBox="1"/>
          <p:nvPr/>
        </p:nvSpPr>
        <p:spPr>
          <a:xfrm>
            <a:off x="4383210" y="5516493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0639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9" grpId="1" animBg="1"/>
      <p:bldP spid="11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11872</TotalTime>
  <Words>407</Words>
  <Application>Microsoft Office PowerPoint</Application>
  <PresentationFormat>Широкоэкранный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150</cp:revision>
  <dcterms:created xsi:type="dcterms:W3CDTF">2016-12-01T07:12:14Z</dcterms:created>
  <dcterms:modified xsi:type="dcterms:W3CDTF">2018-01-16T14:44:58Z</dcterms:modified>
</cp:coreProperties>
</file>