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65" r:id="rId4"/>
    <p:sldId id="273" r:id="rId5"/>
    <p:sldId id="274" r:id="rId6"/>
    <p:sldId id="275" r:id="rId7"/>
    <p:sldId id="285" r:id="rId8"/>
    <p:sldId id="277" r:id="rId9"/>
    <p:sldId id="278" r:id="rId10"/>
    <p:sldId id="279" r:id="rId11"/>
    <p:sldId id="284" r:id="rId12"/>
    <p:sldId id="280" r:id="rId13"/>
    <p:sldId id="281" r:id="rId14"/>
    <p:sldId id="28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136" autoAdjust="0"/>
  </p:normalViewPr>
  <p:slideViewPr>
    <p:cSldViewPr snapToGrid="0">
      <p:cViewPr varScale="1">
        <p:scale>
          <a:sx n="63" d="100"/>
          <a:sy n="63" d="100"/>
        </p:scale>
        <p:origin x="102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Найти Заявку на погрузку или разместить Предложение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dirty="0"/>
            <a:t>Войти в личный кабинет на сайте </a:t>
          </a:r>
          <a:r>
            <a:rPr lang="en-US" sz="1400" b="1" dirty="0">
              <a:hlinkClick xmlns:r="http://schemas.openxmlformats.org/officeDocument/2006/relationships" r:id="rId1"/>
            </a:rPr>
            <a:t>www.railcommerce.com</a:t>
          </a:r>
          <a:endParaRPr lang="ru-RU" sz="1400" b="1" dirty="0"/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Провести торг, подавая встречные предложения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Принять или получить решение по сделке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E48312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15108743-2585-4BB1-80D3-3451A3F1A01A}">
      <dgm:prSet phldrT="[Текст]" custT="1"/>
      <dgm:spPr/>
      <dgm:t>
        <a:bodyPr/>
        <a:lstStyle/>
        <a:p>
          <a:pPr algn="just"/>
          <a:r>
            <a:rPr lang="ru-RU" sz="1400" b="1" dirty="0"/>
            <a:t>Найти Заявку на погрузку</a:t>
          </a:r>
        </a:p>
      </dgm:t>
    </dgm:pt>
    <dgm:pt modelId="{B2F047C0-0EAD-491D-8123-5937A2E66A68}" type="parTrans" cxnId="{A3610CB2-36D9-4B47-BA03-2C78F86D83F3}">
      <dgm:prSet/>
      <dgm:spPr/>
      <dgm:t>
        <a:bodyPr/>
        <a:lstStyle/>
        <a:p>
          <a:endParaRPr lang="ru-RU"/>
        </a:p>
      </dgm:t>
    </dgm:pt>
    <dgm:pt modelId="{BA2203E2-63B0-40DB-9645-CE035E8CA6AA}" type="sibTrans" cxnId="{A3610CB2-36D9-4B47-BA03-2C78F86D83F3}">
      <dgm:prSet/>
      <dgm:spPr/>
      <dgm:t>
        <a:bodyPr/>
        <a:lstStyle/>
        <a:p>
          <a:endParaRPr lang="ru-RU"/>
        </a:p>
      </dgm:t>
    </dgm:pt>
    <dgm:pt modelId="{130E95B5-E3DD-46EF-B944-766DBC55E19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Если найдена  Заявка на погрузку, то для начала торгов необходимо Ответить встречным предложением</a:t>
          </a:r>
        </a:p>
      </dgm:t>
    </dgm:pt>
    <dgm:pt modelId="{96ADC164-A20D-4FCC-9E00-412D8D646177}" type="parTrans" cxnId="{678B313E-9263-41F9-9063-019784BDD098}">
      <dgm:prSet/>
      <dgm:spPr/>
      <dgm:t>
        <a:bodyPr/>
        <a:lstStyle/>
        <a:p>
          <a:endParaRPr lang="ru-RU"/>
        </a:p>
      </dgm:t>
    </dgm:pt>
    <dgm:pt modelId="{9A6276B2-E01F-4434-844D-ACE7AF2EAC4C}" type="sibTrans" cxnId="{678B313E-9263-41F9-9063-019784BDD098}">
      <dgm:prSet/>
      <dgm:spPr/>
      <dgm:t>
        <a:bodyPr/>
        <a:lstStyle/>
        <a:p>
          <a:endParaRPr lang="ru-RU"/>
        </a:p>
      </dgm:t>
    </dgm:pt>
    <dgm:pt modelId="{2CEB9AFC-58B0-41CA-9973-323373786796}">
      <dgm:prSet phldrT="[Текст]" custT="1"/>
      <dgm:spPr/>
      <dgm:t>
        <a:bodyPr/>
        <a:lstStyle/>
        <a:p>
          <a:pPr algn="just"/>
          <a:r>
            <a:rPr lang="ru-RU" sz="1400" b="1" dirty="0"/>
            <a:t>Или разместить свое предложение на перевозку, по которому </a:t>
          </a: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есть возможность:</a:t>
          </a:r>
          <a:b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появление Лучших вариантов (Заявки на погрузку)</a:t>
          </a:r>
          <a:b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Уведомления о подаче Вам встречного предложения в торгах от Грузовладельцев</a:t>
          </a:r>
          <a:endParaRPr lang="ru-RU" sz="1400" b="1" dirty="0"/>
        </a:p>
      </dgm:t>
    </dgm:pt>
    <dgm:pt modelId="{A6F7ECBB-ED66-4B80-9264-AA41B7E3BCC7}" type="parTrans" cxnId="{64DBAA03-3D0E-41A3-926D-00C88F47E172}">
      <dgm:prSet/>
      <dgm:spPr/>
    </dgm:pt>
    <dgm:pt modelId="{FC3B7AEF-0B03-4ED6-BCA6-17000B6E2331}" type="sibTrans" cxnId="{64DBAA03-3D0E-41A3-926D-00C88F47E172}">
      <dgm:prSet/>
      <dgm:spPr/>
    </dgm:pt>
    <dgm:pt modelId="{2FF9B3D6-3867-4418-98B3-082A17AC198F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поступило встречное предложение, вы получите Уведомление, из которого нужно Перейти в Торги. Встречное предложение  можно Принять (Согласовать), Отклонить (завершить сделку без согласия), Подать Встречное предложение</a:t>
          </a:r>
          <a:endParaRPr lang="ru-RU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E38E0F7-6120-434B-B04F-B2199C26215D}" type="parTrans" cxnId="{8D70D89C-2C97-4E5B-874D-DAD6E704A2E9}">
      <dgm:prSet/>
      <dgm:spPr/>
    </dgm:pt>
    <dgm:pt modelId="{7444E0AD-2D58-4732-B9CF-C1A4A2917809}" type="sibTrans" cxnId="{8D70D89C-2C97-4E5B-874D-DAD6E704A2E9}">
      <dgm:prSet/>
      <dgm:spPr/>
    </dgm:pt>
    <dgm:pt modelId="{8DE58AA2-E147-49DD-B2A3-653A7E5503B2}">
      <dgm:prSet phldrT="[Текст]" custT="1"/>
      <dgm:spPr/>
      <dgm:t>
        <a:bodyPr/>
        <a:lstStyle/>
        <a:p>
          <a:pPr algn="just"/>
          <a:r>
            <a:rPr lang="ru-RU" sz="1400" b="1" dirty="0"/>
            <a:t>Если сделка отклонена любым из участников, обоим направляются уведомления о прекращении сделки. Сделка считается не состоявшейся.</a:t>
          </a:r>
        </a:p>
      </dgm:t>
    </dgm:pt>
    <dgm:pt modelId="{5BACE14F-E87B-42FB-BC6B-2ACA9370649F}" type="parTrans" cxnId="{55F3B80D-3D56-4FFB-9E4C-85CAAC5CDED5}">
      <dgm:prSet/>
      <dgm:spPr/>
    </dgm:pt>
    <dgm:pt modelId="{DF4526A0-5F70-402B-A519-8ED622F0595C}" type="sibTrans" cxnId="{55F3B80D-3D56-4FFB-9E4C-85CAAC5CDED5}">
      <dgm:prSet/>
      <dgm:spPr/>
    </dgm:pt>
    <dgm:pt modelId="{AD869494-848D-4494-9231-7704065606B4}">
      <dgm:prSet phldrT="[Текст]" custT="1"/>
      <dgm:spPr/>
      <dgm:t>
        <a:bodyPr/>
        <a:lstStyle/>
        <a:p>
          <a:pPr algn="just"/>
          <a:r>
            <a:rPr lang="ru-RU" sz="1400" b="1" dirty="0"/>
            <a:t>Если сделка Принята (согласована), Участникам торгов по согласованной сделке направляются уведомления и типовые договоры. Сделка считается состоявшейся.</a:t>
          </a:r>
        </a:p>
      </dgm:t>
    </dgm:pt>
    <dgm:pt modelId="{6433B7B1-52F5-4323-B420-EA22666EF333}" type="parTrans" cxnId="{84DD1E99-3BAE-4143-B06C-036B7EDDB450}">
      <dgm:prSet/>
      <dgm:spPr/>
    </dgm:pt>
    <dgm:pt modelId="{FFB62216-CDE9-4C28-9180-0F623C21D505}" type="sibTrans" cxnId="{84DD1E99-3BAE-4143-B06C-036B7EDDB450}">
      <dgm:prSet/>
      <dgm:spPr/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25451" custLinFactNeighborX="1098" custLinFactNeighborY="-804"/>
      <dgm:spPr/>
    </dgm:pt>
    <dgm:pt modelId="{FC417086-B62E-4AD3-B72F-26C95E2BF127}" type="pres">
      <dgm:prSet presAssocID="{353813EB-F7E3-48D3-A5E9-FDAFCA0FCA06}" presName="desTx" presStyleLbl="fgAcc1" presStyleIdx="0" presStyleCnt="3" custScaleX="12738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28879">
        <dgm:presLayoutVars>
          <dgm:bulletEnabled val="1"/>
        </dgm:presLayoutVars>
      </dgm:prSet>
      <dgm:spPr>
        <a:xfrm>
          <a:off x="4080383" y="820678"/>
          <a:ext cx="2720412" cy="2941200"/>
        </a:xfrm>
        <a:prstGeom prst="roundRect">
          <a:avLst>
            <a:gd name="adj" fmla="val 10000"/>
          </a:avLst>
        </a:prstGeom>
      </dgm:spPr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29880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64DBAA03-3D0E-41A3-926D-00C88F47E172}" srcId="{353813EB-F7E3-48D3-A5E9-FDAFCA0FCA06}" destId="{2CEB9AFC-58B0-41CA-9973-323373786796}" srcOrd="3" destOrd="0" parTransId="{A6F7ECBB-ED66-4B80-9264-AA41B7E3BCC7}" sibTransId="{FC3B7AEF-0B03-4ED6-BCA6-17000B6E2331}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55F3B80D-3D56-4FFB-9E4C-85CAAC5CDED5}" srcId="{F3745366-F1F4-4028-9067-923E34C9D23F}" destId="{8DE58AA2-E147-49DD-B2A3-653A7E5503B2}" srcOrd="1" destOrd="0" parTransId="{5BACE14F-E87B-42FB-BC6B-2ACA9370649F}" sibTransId="{DF4526A0-5F70-402B-A519-8ED622F0595C}"/>
    <dgm:cxn modelId="{E3AD060F-A1CD-40D0-83D7-9FDD8EDA52B2}" type="presOf" srcId="{15108743-2585-4BB1-80D3-3451A3F1A01A}" destId="{FC417086-B62E-4AD3-B72F-26C95E2BF127}" srcOrd="0" destOrd="2" presId="urn:microsoft.com/office/officeart/2005/8/layout/process3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B5D8CB30-BEB4-40D3-A986-989525095991}" type="presOf" srcId="{2FF9B3D6-3867-4418-98B3-082A17AC198F}" destId="{C32E8D5A-763B-4B21-AE48-C6499A330315}" srcOrd="0" destOrd="2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678B313E-9263-41F9-9063-019784BDD098}" srcId="{BE462D19-C8A6-4557-92BD-272CFC93A8F1}" destId="{130E95B5-E3DD-46EF-B944-766DBC55E191}" srcOrd="1" destOrd="0" parTransId="{96ADC164-A20D-4FCC-9E00-412D8D646177}" sibTransId="{9A6276B2-E01F-4434-844D-ACE7AF2EAC4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A97C8B54-F21D-4577-AEBF-8AE161920614}" type="presOf" srcId="{8DE58AA2-E147-49DD-B2A3-653A7E5503B2}" destId="{146BEA14-DD90-444F-BDD7-01ABF8317C61}" srcOrd="0" destOrd="1" presId="urn:microsoft.com/office/officeart/2005/8/layout/process3"/>
    <dgm:cxn modelId="{506DDE56-12CA-420D-B578-EB44CFC4D05E}" type="presOf" srcId="{130E95B5-E3DD-46EF-B944-766DBC55E191}" destId="{C32E8D5A-763B-4B21-AE48-C6499A330315}" srcOrd="0" destOrd="1" presId="urn:microsoft.com/office/officeart/2005/8/layout/process3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2C50E57D-BE30-4352-926F-A3D3FDCEEFC4}" type="presOf" srcId="{AD869494-848D-4494-9231-7704065606B4}" destId="{146BEA14-DD90-444F-BDD7-01ABF8317C61}" srcOrd="0" destOrd="2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84DD1E99-3BAE-4143-B06C-036B7EDDB450}" srcId="{F3745366-F1F4-4028-9067-923E34C9D23F}" destId="{AD869494-848D-4494-9231-7704065606B4}" srcOrd="2" destOrd="0" parTransId="{6433B7B1-52F5-4323-B420-EA22666EF333}" sibTransId="{FFB62216-CDE9-4C28-9180-0F623C21D505}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8D70D89C-2C97-4E5B-874D-DAD6E704A2E9}" srcId="{BE462D19-C8A6-4557-92BD-272CFC93A8F1}" destId="{2FF9B3D6-3867-4418-98B3-082A17AC198F}" srcOrd="2" destOrd="0" parTransId="{3E38E0F7-6120-434B-B04F-B2199C26215D}" sibTransId="{7444E0AD-2D58-4732-B9CF-C1A4A2917809}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A3610CB2-36D9-4B47-BA03-2C78F86D83F3}" srcId="{353813EB-F7E3-48D3-A5E9-FDAFCA0FCA06}" destId="{15108743-2585-4BB1-80D3-3451A3F1A01A}" srcOrd="2" destOrd="0" parTransId="{B2F047C0-0EAD-491D-8123-5937A2E66A68}" sibTransId="{BA2203E2-63B0-40DB-9645-CE035E8CA6AA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DEDF3AC7-02A4-4C56-A336-E48DD9431601}" type="presOf" srcId="{2CEB9AFC-58B0-41CA-9973-323373786796}" destId="{FC417086-B62E-4AD3-B72F-26C95E2BF127}" srcOrd="0" destOrd="3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34717" y="-421753"/>
          <a:ext cx="2645467" cy="1265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Найти Заявку на погрузку или разместить Предложение</a:t>
          </a:r>
        </a:p>
      </dsp:txBody>
      <dsp:txXfrm>
        <a:off x="34717" y="-421753"/>
        <a:ext cx="2645467" cy="843506"/>
      </dsp:txXfrm>
    </dsp:sp>
    <dsp:sp modelId="{FC417086-B62E-4AD3-B72F-26C95E2BF127}">
      <dsp:nvSpPr>
        <dsp:cNvPr id="0" name=""/>
        <dsp:cNvSpPr/>
      </dsp:nvSpPr>
      <dsp:spPr>
        <a:xfrm>
          <a:off x="422368" y="421753"/>
          <a:ext cx="2686145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Войти в личный кабинет на сайте </a:t>
          </a:r>
          <a:r>
            <a:rPr lang="en-US" sz="1400" b="1" kern="1200" dirty="0">
              <a:hlinkClick xmlns:r="http://schemas.openxmlformats.org/officeDocument/2006/relationships" r:id="rId1"/>
            </a:rPr>
            <a:t>www.railcommerce.com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Найти Заявку на погрузку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Или разместить свое предложение на перевозку, по которому </a:t>
          </a: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есть возможность:</a:t>
          </a:r>
          <a:b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появление Лучших вариантов (Заявки на погрузку)</a:t>
          </a:r>
          <a:b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Уведомления о подаче Вам встречного предложения в торгах от Грузовладельцев</a:t>
          </a:r>
          <a:endParaRPr lang="ru-RU" sz="1400" b="1" kern="1200" dirty="0"/>
        </a:p>
      </dsp:txBody>
      <dsp:txXfrm>
        <a:off x="501043" y="500428"/>
        <a:ext cx="2528795" cy="3701586"/>
      </dsp:txXfrm>
    </dsp:sp>
    <dsp:sp modelId="{8E26D01B-EB28-46AD-BE2B-91417132D045}">
      <dsp:nvSpPr>
        <dsp:cNvPr id="0" name=""/>
        <dsp:cNvSpPr/>
      </dsp:nvSpPr>
      <dsp:spPr>
        <a:xfrm>
          <a:off x="2998762" y="-262254"/>
          <a:ext cx="675384" cy="52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998762" y="-157352"/>
        <a:ext cx="518032" cy="314704"/>
      </dsp:txXfrm>
    </dsp:sp>
    <dsp:sp modelId="{277C6F6E-160F-4CA5-B586-336EEE36BFB3}">
      <dsp:nvSpPr>
        <dsp:cNvPr id="0" name=""/>
        <dsp:cNvSpPr/>
      </dsp:nvSpPr>
      <dsp:spPr>
        <a:xfrm>
          <a:off x="3954496" y="-421753"/>
          <a:ext cx="2108765" cy="1265259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Провести торг, подавая встречные предложения</a:t>
          </a:r>
        </a:p>
      </dsp:txBody>
      <dsp:txXfrm>
        <a:off x="3954496" y="-421753"/>
        <a:ext cx="2108765" cy="843506"/>
      </dsp:txXfrm>
    </dsp:sp>
    <dsp:sp modelId="{C32E8D5A-763B-4B21-AE48-C6499A330315}">
      <dsp:nvSpPr>
        <dsp:cNvPr id="0" name=""/>
        <dsp:cNvSpPr/>
      </dsp:nvSpPr>
      <dsp:spPr>
        <a:xfrm>
          <a:off x="4081145" y="421753"/>
          <a:ext cx="2717755" cy="3858936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E48312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Если найдена  Заявка на погрузку, то для начала торгов необходимо Ответить встречным предложением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поступило встречное предложение, вы получите Уведомление, из которого нужно Перейти в Торги. Встречное предложение  можно Принять (Согласовать), Отклонить (завершить сделку без согласия), Подать Встречное предложение</a:t>
          </a:r>
          <a:endParaRPr lang="ru-RU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160745" y="501353"/>
        <a:ext cx="2558555" cy="3699736"/>
      </dsp:txXfrm>
    </dsp:sp>
    <dsp:sp modelId="{36996CFC-7F72-4CC4-A241-123C04BED0FB}">
      <dsp:nvSpPr>
        <dsp:cNvPr id="0" name=""/>
        <dsp:cNvSpPr/>
      </dsp:nvSpPr>
      <dsp:spPr>
        <a:xfrm>
          <a:off x="6458667" y="-262254"/>
          <a:ext cx="838259" cy="52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458667" y="-157352"/>
        <a:ext cx="680907" cy="314704"/>
      </dsp:txXfrm>
    </dsp:sp>
    <dsp:sp modelId="{99CF21A0-B807-4D8D-8D6C-BC5F718B0B5B}">
      <dsp:nvSpPr>
        <dsp:cNvPr id="0" name=""/>
        <dsp:cNvSpPr/>
      </dsp:nvSpPr>
      <dsp:spPr>
        <a:xfrm>
          <a:off x="7644883" y="-421753"/>
          <a:ext cx="2108765" cy="1265259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Принять или получить решение по сделке</a:t>
          </a:r>
        </a:p>
      </dsp:txBody>
      <dsp:txXfrm>
        <a:off x="7644883" y="-421753"/>
        <a:ext cx="2108765" cy="843506"/>
      </dsp:txXfrm>
    </dsp:sp>
    <dsp:sp modelId="{146BEA14-DD90-444F-BDD7-01ABF8317C61}">
      <dsp:nvSpPr>
        <dsp:cNvPr id="0" name=""/>
        <dsp:cNvSpPr/>
      </dsp:nvSpPr>
      <dsp:spPr>
        <a:xfrm>
          <a:off x="7760977" y="421753"/>
          <a:ext cx="2738864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сделка отклонена любым из участников, обоим направляются уведомления о прекращении сделки. Сделка считается не состоявшейся.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сделка Принята (согласована), Участникам торгов по согласованной сделке направляются уведомления и типовые договоры. Сделка считается состоявшейся.</a:t>
          </a:r>
        </a:p>
      </dsp:txBody>
      <dsp:txXfrm>
        <a:off x="7841196" y="501972"/>
        <a:ext cx="2578426" cy="3698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7213" y="115388"/>
            <a:ext cx="9712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 операторов ПС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1916050"/>
              </p:ext>
            </p:extLst>
          </p:nvPr>
        </p:nvGraphicFramePr>
        <p:xfrm>
          <a:off x="847288" y="2122415"/>
          <a:ext cx="10511406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41572" y="809738"/>
            <a:ext cx="10217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EE833A"/>
                </a:solidFill>
              </a:rPr>
              <a:t>Участники торгов:	Грузовладельцы</a:t>
            </a:r>
          </a:p>
          <a:p>
            <a:r>
              <a:rPr lang="ru-RU" sz="2400" b="1" dirty="0">
                <a:ln/>
                <a:solidFill>
                  <a:srgbClr val="EE833A"/>
                </a:solidFill>
              </a:rPr>
              <a:t>                                  	Операторы подвижного состава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E4C707-64AD-4A6F-8A53-04EEA551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910" y="466725"/>
            <a:ext cx="7433114" cy="58250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310910" y="2291979"/>
            <a:ext cx="1390652" cy="271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106378" y="2031755"/>
            <a:ext cx="1900461" cy="543045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УВЕДОМЛЕНИЯ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817376" y="3053581"/>
            <a:ext cx="852854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0140937" y="2825455"/>
            <a:ext cx="1900461" cy="708320"/>
          </a:xfrm>
          <a:prstGeom prst="wedgeRectCallout">
            <a:avLst>
              <a:gd name="adj1" fmla="val -72160"/>
              <a:gd name="adj2" fmla="val 102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ПЕРЕХОД В СДЕЛКУ  ДВУСТОРОННИХ ТОРГОВ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076" y="94209"/>
            <a:ext cx="73579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УВЕДОМЛЕНИЕ НА СДЕЛКУ В ДВУСТОРОННИХ ТОРГАХ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7311" y="2859138"/>
            <a:ext cx="5926713" cy="674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: штриховая вправо 13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672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5D103A-1EDB-4457-9D3C-1833210F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67" y="555874"/>
            <a:ext cx="6954640" cy="57572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97257" y="94209"/>
            <a:ext cx="66316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ОТСЛЕЖИВАНИЕ ХОДА ДВУСТОРОННИХ ТОРГОВ 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094867" y="2960712"/>
            <a:ext cx="1334853" cy="239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23270" y="2602515"/>
            <a:ext cx="1900461" cy="543045"/>
          </a:xfrm>
          <a:prstGeom prst="wedgeRectCallout">
            <a:avLst>
              <a:gd name="adj1" fmla="val 65296"/>
              <a:gd name="adj2" fmla="val 3780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ПОСМОТРЕТЬ ХОД ТОРГОВ МОЖНО В РАЗДЕЛЕ ДВУСТОРОННИЕ ТОРГИ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341956" y="2904626"/>
            <a:ext cx="611669" cy="4576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10333593" y="2116386"/>
            <a:ext cx="1515150" cy="1245939"/>
          </a:xfrm>
          <a:prstGeom prst="wedgeRectCallout">
            <a:avLst>
              <a:gd name="adj1" fmla="val -75480"/>
              <a:gd name="adj2" fmla="val 247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ПЕРЕЙТИ В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ПРОСМОТРА ПРЕДЛОЖЕНИЙ И ДЕТАЛЕЙ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87D542B-4467-4E4A-9EF9-B35B32002051}"/>
              </a:ext>
            </a:extLst>
          </p:cNvPr>
          <p:cNvSpPr/>
          <p:nvPr/>
        </p:nvSpPr>
        <p:spPr>
          <a:xfrm>
            <a:off x="9437838" y="3838652"/>
            <a:ext cx="515787" cy="199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E5A484D0-DC74-49C9-8F7E-E6B0C1527944}"/>
              </a:ext>
            </a:extLst>
          </p:cNvPr>
          <p:cNvSpPr/>
          <p:nvPr/>
        </p:nvSpPr>
        <p:spPr>
          <a:xfrm>
            <a:off x="10320643" y="3700463"/>
            <a:ext cx="1515150" cy="676274"/>
          </a:xfrm>
          <a:prstGeom prst="wedgeRectCallout">
            <a:avLst>
              <a:gd name="adj1" fmla="val -73594"/>
              <a:gd name="adj2" fmla="val -1274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ПРОСМОТР ИСТОРИИ ТОРГОВ ПО СДЕЛКЕ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0EA07BA-4D4D-4247-A77F-C166ABF1677A}"/>
              </a:ext>
            </a:extLst>
          </p:cNvPr>
          <p:cNvSpPr/>
          <p:nvPr/>
        </p:nvSpPr>
        <p:spPr>
          <a:xfrm>
            <a:off x="7428063" y="1781252"/>
            <a:ext cx="1115862" cy="257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E5FB6E05-A1C8-42B2-BDAF-051BE10EEC5A}"/>
              </a:ext>
            </a:extLst>
          </p:cNvPr>
          <p:cNvSpPr/>
          <p:nvPr/>
        </p:nvSpPr>
        <p:spPr>
          <a:xfrm>
            <a:off x="10320643" y="1362076"/>
            <a:ext cx="1515150" cy="676274"/>
          </a:xfrm>
          <a:prstGeom prst="wedgeRectCallout">
            <a:avLst>
              <a:gd name="adj1" fmla="val -161605"/>
              <a:gd name="adj2" fmla="val 3091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ПРОСМОТР  ТОРГОВ ПО ВЫБРАННЫМ СДЕЛКАМ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507491F-7DBC-4CC5-AEF1-B7F2CAE74CB9}"/>
              </a:ext>
            </a:extLst>
          </p:cNvPr>
          <p:cNvSpPr/>
          <p:nvPr/>
        </p:nvSpPr>
        <p:spPr>
          <a:xfrm>
            <a:off x="4525602" y="3145560"/>
            <a:ext cx="360724" cy="184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B766466-0847-4BBA-BD3D-264AF2F2CCEE}"/>
              </a:ext>
            </a:extLst>
          </p:cNvPr>
          <p:cNvSpPr/>
          <p:nvPr/>
        </p:nvSpPr>
        <p:spPr>
          <a:xfrm>
            <a:off x="4525602" y="3792073"/>
            <a:ext cx="360724" cy="184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F9F2B952-7428-44B8-970E-409D1912446A}"/>
              </a:ext>
            </a:extLst>
          </p:cNvPr>
          <p:cNvSpPr/>
          <p:nvPr/>
        </p:nvSpPr>
        <p:spPr>
          <a:xfrm>
            <a:off x="935970" y="3309032"/>
            <a:ext cx="1900461" cy="729568"/>
          </a:xfrm>
          <a:prstGeom prst="wedgeRectCallout">
            <a:avLst>
              <a:gd name="adj1" fmla="val 137569"/>
              <a:gd name="adj2" fmla="val -5971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ВАШ ХОД : НЕОБХОДИМО ПЕРЕЙТИ В СДЕЛКУ И ОТВЕТИТЬ НА ПРЕДЛОЖЕНИЕ</a:t>
            </a: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FC1C2EA0-A0E7-4041-9846-CC1E43E91EB2}"/>
              </a:ext>
            </a:extLst>
          </p:cNvPr>
          <p:cNvSpPr/>
          <p:nvPr/>
        </p:nvSpPr>
        <p:spPr>
          <a:xfrm>
            <a:off x="945832" y="4155098"/>
            <a:ext cx="1900461" cy="543045"/>
          </a:xfrm>
          <a:prstGeom prst="wedgeRectCallout">
            <a:avLst>
              <a:gd name="adj1" fmla="val 139073"/>
              <a:gd name="adj2" fmla="val -9830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ЖДЕМ ОТВЕТА ДРУГОЙ СТОРОНЫ СДЕЛКИ</a:t>
            </a:r>
          </a:p>
        </p:txBody>
      </p:sp>
    </p:spTree>
    <p:extLst>
      <p:ext uri="{BB962C8B-B14F-4D97-AF65-F5344CB8AC3E}">
        <p14:creationId xmlns:p14="http://schemas.microsoft.com/office/powerpoint/2010/main" val="29013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314" y="811933"/>
            <a:ext cx="5909582" cy="55038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1484" y="83324"/>
            <a:ext cx="8598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ПРЕДЛОЖЕНИЕ, ПОСТУПИВШЕЕ ВАМ В ДВУСТОРОННИХ ТОРГАХ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621653" y="3320352"/>
            <a:ext cx="2250204" cy="271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9527226" y="2231572"/>
            <a:ext cx="2523260" cy="1600200"/>
          </a:xfrm>
          <a:prstGeom prst="wedgeRectCallout">
            <a:avLst>
              <a:gd name="adj1" fmla="val -78303"/>
              <a:gd name="adj2" fmla="val 2598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НА ПОСТУПИВШЕЕ ПРЕДЛОЖЕНИЕ  НУЖНО ПРИНЯТЬ РЕШЕНИЕ: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ОТКЛОНИТЬ – ПРЕКРАТИТЬ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ПРИНЯТЬ – СОГЛАСОВАТЬ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ВСТРЕЧНОЕ ПРЕДЛОЖЕНИЕ – ОТВЕТИТЬ СВОИМИ УСЛОВИЯМИ</a:t>
            </a: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427" y="1757801"/>
            <a:ext cx="4469774" cy="44470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Облачко с текстом: прямоугольное 8"/>
          <p:cNvSpPr/>
          <p:nvPr/>
        </p:nvSpPr>
        <p:spPr>
          <a:xfrm>
            <a:off x="85724" y="2933909"/>
            <a:ext cx="1851933" cy="1409491"/>
          </a:xfrm>
          <a:prstGeom prst="wedgeRectCallout">
            <a:avLst>
              <a:gd name="adj1" fmla="val 88174"/>
              <a:gd name="adj2" fmla="val 1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ВО ВСТРЕЧНОМ ПРЕДЛОЖЕНИИ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НЕОБХОДИМО ЗАПОЛНИТЬ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СВОИ  УСЛОВИЯ.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ОТПРАВКИ НАЖАТЬ «ОТВЕТИТЬ»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03408" y="2013858"/>
            <a:ext cx="2744793" cy="1926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975804" y="3588169"/>
            <a:ext cx="1009853" cy="271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8804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8743" y="762491"/>
            <a:ext cx="6351525" cy="55729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492DF2-27E5-46E8-9036-63B02825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743" y="762491"/>
            <a:ext cx="8087854" cy="5572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48" y="83324"/>
            <a:ext cx="91387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ЗАВЕРШЕНИЕ СДЕЛКИ В ДВУСТОРОННИХ ТОРГАХ СОГЛАСОВАНИЕМ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262" y="646304"/>
            <a:ext cx="237810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«ПРИНЯТЬ» СИСТЕМА ПРЕДЛАГАЕТ ПОДТВЕРДИТЬ СДЕЛКУ ИЛИ ВЕРНУТЬСЯ В ТОРГИ.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347" y="2616618"/>
            <a:ext cx="237810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ПРИ ПОДТВЕРЖДЕНИИ СДЕЛКИ В КАРТОЧКЕ ДЕТАЛЕЙ ТОРГА ПРОСТАВЛЯЕТСЯ СОСТОЯНИЕ «ВЫ ПРИНЯЛИ ПРЕДЛОЖЕНИЕ». В РЕЕСТРЕ УЧАСТНИКОВ ТОРГОВ ПРИНЯТАЯ СДЕЛКА ОТМЕЧАЕТСЯ ЦВЕТОМ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10437" y="1132115"/>
            <a:ext cx="2458449" cy="1164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77500" y="3537857"/>
            <a:ext cx="1861457" cy="322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355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CF150F-6678-4D5B-BEBC-BF15383D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39" y="730046"/>
            <a:ext cx="6925642" cy="560148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91437" y="892629"/>
            <a:ext cx="5622344" cy="674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149" y="1800190"/>
            <a:ext cx="237810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ОБЕИМ СТОРОНАМ СОГЛАСОВАННОЙ СДЕЛКИ ПРИХОДЯТ УВЕДОМЛЕНИЯ В ЛИЧНЫЙ КАБИНЕТ И НА ЭЛЕКТРОННУЮ ПОЧТУ С ПОЛНОЙ ИНФОРМАЦИЕЙ ПО КОНТАКТНЫМ ДАННЫМ УЧАСТНИКОВ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28" y="83324"/>
            <a:ext cx="9162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РАССЫЛКА ДАННЫХ ОБЕИМ СТОРОНАМ СОГЛАСОВАННОЙ СДЕЛКИ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488139" y="2348594"/>
            <a:ext cx="1313947" cy="268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252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651" y="1661516"/>
            <a:ext cx="8339444" cy="466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975743" y="815933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523846" y="815934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/>
              <a:t>ПРОЙТИ БЕСПЛАТНУЮ РЕГИСТРАЦИЮ</a:t>
            </a:r>
            <a:endParaRPr lang="ru-RU" sz="1400" b="1" dirty="0"/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69BC28-7729-47C0-B5D0-4883A014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56" y="659548"/>
            <a:ext cx="6230219" cy="5668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945" y="0"/>
            <a:ext cx="78542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НАЙТИ ЗАЯВКУ НА ПОГРУЗКУ И ОТВЕТИТЬ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636007" y="3695229"/>
            <a:ext cx="1136359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607249" y="3096618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«ПОИСК ГРУЗОВ»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212822" y="3365890"/>
            <a:ext cx="570451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281811" y="2806089"/>
            <a:ext cx="1533340" cy="910234"/>
          </a:xfrm>
          <a:prstGeom prst="wedgeRectCallout">
            <a:avLst>
              <a:gd name="adj1" fmla="val -79502"/>
              <a:gd name="adj2" fmla="val 307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ЗАИНТЕРЕСОВАЛА ЗАЯВКА - ОТВЕТИТЬ НА ЗАЯВКУ НОВЫМ ПРЕДЛОЖЕНИЕМ СДЕЛКИ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916314" y="949029"/>
            <a:ext cx="4866959" cy="146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чко с текстом: прямоугольное 11"/>
          <p:cNvSpPr/>
          <p:nvPr/>
        </p:nvSpPr>
        <p:spPr>
          <a:xfrm>
            <a:off x="9205611" y="1076771"/>
            <a:ext cx="1533340" cy="794026"/>
          </a:xfrm>
          <a:prstGeom prst="wedgeRectCallout">
            <a:avLst>
              <a:gd name="adj1" fmla="val -77782"/>
              <a:gd name="adj2" fmla="val 4133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ЗАДАТЬ ПАРАМЕТРЫ ПОИСКА И НАЙТИ ЗАЯВКУ</a:t>
            </a:r>
          </a:p>
        </p:txBody>
      </p:sp>
    </p:spTree>
    <p:extLst>
      <p:ext uri="{BB962C8B-B14F-4D97-AF65-F5344CB8AC3E}">
        <p14:creationId xmlns:p14="http://schemas.microsoft.com/office/powerpoint/2010/main" val="2606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4BCFC-D7C2-4DF6-914D-05CD768C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24" y="772530"/>
            <a:ext cx="6792273" cy="5191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137" y="184639"/>
            <a:ext cx="10192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ЗАПОЛНИТЬ СВОЕ ПРЕДЛОЖЕНИЕ СДЕЛКИ НА ВЫБРАННУЮ ЗАЯВКУ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4049607" y="1184026"/>
            <a:ext cx="2905618" cy="419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27696" y="1488896"/>
            <a:ext cx="1694084" cy="794026"/>
          </a:xfrm>
          <a:prstGeom prst="wedgeRectCallout">
            <a:avLst>
              <a:gd name="adj1" fmla="val 138990"/>
              <a:gd name="adj2" fmla="val -481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 НЕОБХОДИМОСТИ МОЖНО ИЗМЕНИТЬ ПЕРИОД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049609" y="1643109"/>
            <a:ext cx="5397388" cy="4218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049609" y="3288324"/>
            <a:ext cx="5397388" cy="8648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049608" y="2486528"/>
            <a:ext cx="5397389" cy="801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049607" y="4171543"/>
            <a:ext cx="5408090" cy="13299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049607" y="2094527"/>
            <a:ext cx="5397390" cy="371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9954126" y="2319516"/>
            <a:ext cx="1727138" cy="880467"/>
          </a:xfrm>
          <a:prstGeom prst="wedgeRectCallout">
            <a:avLst>
              <a:gd name="adj1" fmla="val -83494"/>
              <a:gd name="adj2" fmla="val -156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НАПРАВЛЕНИЕ ПЕРЕВОЗКИ, ГРУЗЫ ПЕРЕДАЮТСЯ ИЗ ЗАЯВКИ, В ПРЕДЛОЖЕНИИ НЕ РЕДАКТИРУЮТСЯ</a:t>
            </a:r>
          </a:p>
        </p:txBody>
      </p:sp>
      <p:sp>
        <p:nvSpPr>
          <p:cNvPr id="16" name="Облачко с текстом: прямоугольное 15"/>
          <p:cNvSpPr/>
          <p:nvPr/>
        </p:nvSpPr>
        <p:spPr>
          <a:xfrm>
            <a:off x="9981626" y="1065783"/>
            <a:ext cx="1727138" cy="979872"/>
          </a:xfrm>
          <a:prstGeom prst="wedgeRectCallout">
            <a:avLst>
              <a:gd name="adj1" fmla="val -82986"/>
              <a:gd name="adj2" fmla="val 3434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МОЖНО УКАЗАТЬ ДРУГОЙ ВИД, РОД ВАГОНА, ПОДХОДЯЩИЙ ПОД ГРУЗ В ЗАЯВКЕ, И ИЗМЕНИТЬ КОЛИЧЕСТВО ВАГОНОВ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8262" y="646304"/>
            <a:ext cx="28602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>
                <a:ln/>
                <a:solidFill>
                  <a:srgbClr val="EE833A"/>
                </a:solidFill>
              </a:rPr>
              <a:t>ВСЕ ПОЛЯ  ПРЕДЛОЖЕНИЯ СДЕЛКИ ПО УМОЛЧАНИЮ  ЗАПОЛНЕНЫ ИЗ ЗАЯВКИ</a:t>
            </a:r>
          </a:p>
        </p:txBody>
      </p:sp>
      <p:sp>
        <p:nvSpPr>
          <p:cNvPr id="18" name="Облачко с текстом: прямоугольное 17"/>
          <p:cNvSpPr/>
          <p:nvPr/>
        </p:nvSpPr>
        <p:spPr>
          <a:xfrm>
            <a:off x="827696" y="3081431"/>
            <a:ext cx="1727138" cy="794026"/>
          </a:xfrm>
          <a:prstGeom prst="wedgeRectCallout">
            <a:avLst>
              <a:gd name="adj1" fmla="val 134387"/>
              <a:gd name="adj2" fmla="val 61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ЕДИНИЦА ИЗМЕРЕНИЯ ЗАПОЛНЯЕТСЯ ИЗ ЗАЯВКИ, НЕ ИЗМЕНЯЕТСЯ</a:t>
            </a:r>
          </a:p>
        </p:txBody>
      </p:sp>
      <p:sp>
        <p:nvSpPr>
          <p:cNvPr id="19" name="Облачко с текстом: прямоугольное 18"/>
          <p:cNvSpPr/>
          <p:nvPr/>
        </p:nvSpPr>
        <p:spPr>
          <a:xfrm>
            <a:off x="9954127" y="3495209"/>
            <a:ext cx="1727138" cy="462903"/>
          </a:xfrm>
          <a:prstGeom prst="wedgeRectCallout">
            <a:avLst>
              <a:gd name="adj1" fmla="val -78701"/>
              <a:gd name="adj2" fmla="val -1463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УКАЗАТЬ СВОЮ ЦЕНУ за единицу измерения</a:t>
            </a:r>
          </a:p>
        </p:txBody>
      </p:sp>
      <p:sp>
        <p:nvSpPr>
          <p:cNvPr id="20" name="Облачко с текстом: прямоугольное 19"/>
          <p:cNvSpPr/>
          <p:nvPr/>
        </p:nvSpPr>
        <p:spPr>
          <a:xfrm>
            <a:off x="9954127" y="4231046"/>
            <a:ext cx="1727138" cy="880467"/>
          </a:xfrm>
          <a:prstGeom prst="wedgeRectCallout">
            <a:avLst>
              <a:gd name="adj1" fmla="val -81458"/>
              <a:gd name="adj2" fmla="val 203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 НЕОБХОДИМОСТИ ЗАПОЛНИТЬ СВОИ УСЛОВИЯ ПЕРЕВОЗКИ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887844" y="5604446"/>
            <a:ext cx="1067381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чко с текстом: прямоугольное 21"/>
          <p:cNvSpPr/>
          <p:nvPr/>
        </p:nvSpPr>
        <p:spPr>
          <a:xfrm>
            <a:off x="827696" y="5000279"/>
            <a:ext cx="1762962" cy="964101"/>
          </a:xfrm>
          <a:prstGeom prst="wedgeRectCallout">
            <a:avLst>
              <a:gd name="adj1" fmla="val 229108"/>
              <a:gd name="adj2" fmla="val 2143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ПОСЛЕ ЗАПОЛНЕНИЯ ПРЕДЛОЖЕНИЯ СДЕЛКИ МОЖНО НАЧАТЬ ДВУСТОРОННИЕ ТОРГИ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8308882" y="821005"/>
            <a:ext cx="1138115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7024104" y="5604446"/>
            <a:ext cx="536331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/>
          <p:cNvSpPr/>
          <p:nvPr/>
        </p:nvSpPr>
        <p:spPr>
          <a:xfrm>
            <a:off x="9954126" y="5485707"/>
            <a:ext cx="1727138" cy="604125"/>
          </a:xfrm>
          <a:prstGeom prst="wedgeRectCallout">
            <a:avLst>
              <a:gd name="adj1" fmla="val -186885"/>
              <a:gd name="adj2" fmla="val -274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ОТМЕНИТЬ ПРЕДЛОЖЕНИЕ СДЕЛКИ БЕЗ СОХРАНЕНИЯ</a:t>
            </a:r>
          </a:p>
        </p:txBody>
      </p:sp>
      <p:sp>
        <p:nvSpPr>
          <p:cNvPr id="26" name="Стрелка: штриховая вправо 25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188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840AE4-7A17-4607-A4C7-9B2E702C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486" y="797211"/>
            <a:ext cx="6437027" cy="5533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358961" y="1226289"/>
            <a:ext cx="879308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854393" y="1733739"/>
            <a:ext cx="1902005" cy="1116622"/>
          </a:xfrm>
          <a:prstGeom prst="wedgeRectCallout">
            <a:avLst>
              <a:gd name="adj1" fmla="val -116542"/>
              <a:gd name="adj2" fmla="val -738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РАЗМЕСТИТЬ НА САЙТЕ СВОЕ ПРЕДЛОЖЕНИЕ ВАГОНОВ НА ПЕРЕВОЗКУ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877486" y="4757506"/>
            <a:ext cx="1165022" cy="227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895224" y="4240611"/>
            <a:ext cx="1696905" cy="1033791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ВЫБРАТЬ РАЗДЕЛ «ПРЕДЛОЖИТЬ ВАГОНЫ»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1515" y="184639"/>
            <a:ext cx="80676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4. РАЗМЕСТИТЬ НОВОЕ ПРЕДЛОЖЕНИЕ НА ПЕРЕВОЗКУ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C8694FB-EF94-42BB-BDDF-CEBECDA9F57F}"/>
              </a:ext>
            </a:extLst>
          </p:cNvPr>
          <p:cNvSpPr/>
          <p:nvPr/>
        </p:nvSpPr>
        <p:spPr>
          <a:xfrm>
            <a:off x="6230074" y="3500312"/>
            <a:ext cx="955553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2FC29DD-67A8-480E-AA7E-7BB26B568BAA}"/>
              </a:ext>
            </a:extLst>
          </p:cNvPr>
          <p:cNvSpPr/>
          <p:nvPr/>
        </p:nvSpPr>
        <p:spPr>
          <a:xfrm>
            <a:off x="7394811" y="1226289"/>
            <a:ext cx="955553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6BC0E569-B97E-4115-A84C-6668A248BBE8}"/>
              </a:ext>
            </a:extLst>
          </p:cNvPr>
          <p:cNvSpPr/>
          <p:nvPr/>
        </p:nvSpPr>
        <p:spPr>
          <a:xfrm>
            <a:off x="9854392" y="3541448"/>
            <a:ext cx="1902005" cy="1732953"/>
          </a:xfrm>
          <a:prstGeom prst="wedgeRectCallout">
            <a:avLst>
              <a:gd name="adj1" fmla="val -189894"/>
              <a:gd name="adj2" fmla="val -4257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ОПЕРАТОРУ ПРЕДЛАГАЕТСЯ РАЗОВО ЗАГРУЗИТЬ ДОГОВОР НА УСЛУГУ ПРЕДОСТАВЛЕНИЕ ВАГОНОВ, ЧТОБЫ ПЕРЕД НАЧАЛОМ ТОРГОВ ГРУЗОВЛАДЕЛЕЦ МОГ ОЗНАКОМИТЬСЯ С ДОГОВОРОМ.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229BE5-7D12-494B-9EE5-4A6E770C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07" y="768149"/>
            <a:ext cx="3292455" cy="2560115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BC00D34-2D85-4781-B28A-3EB18C8C7B00}"/>
              </a:ext>
            </a:extLst>
          </p:cNvPr>
          <p:cNvSpPr/>
          <p:nvPr/>
        </p:nvSpPr>
        <p:spPr>
          <a:xfrm>
            <a:off x="4087774" y="1098547"/>
            <a:ext cx="3286488" cy="402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67EAA8B-F254-498A-8CE9-89202988B5F7}"/>
              </a:ext>
            </a:extLst>
          </p:cNvPr>
          <p:cNvSpPr/>
          <p:nvPr/>
        </p:nvSpPr>
        <p:spPr>
          <a:xfrm>
            <a:off x="4087774" y="1508254"/>
            <a:ext cx="3286488" cy="402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0411E36-46DF-4198-BA2B-C06F143BE4FC}"/>
              </a:ext>
            </a:extLst>
          </p:cNvPr>
          <p:cNvSpPr/>
          <p:nvPr/>
        </p:nvSpPr>
        <p:spPr>
          <a:xfrm>
            <a:off x="5296829" y="2520177"/>
            <a:ext cx="933245" cy="211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чко с текстом: прямоугольное 18">
            <a:extLst>
              <a:ext uri="{FF2B5EF4-FFF2-40B4-BE49-F238E27FC236}">
                <a16:creationId xmlns:a16="http://schemas.microsoft.com/office/drawing/2014/main" id="{09DEE362-315D-4B61-959F-D9F66F32A8D2}"/>
              </a:ext>
            </a:extLst>
          </p:cNvPr>
          <p:cNvSpPr/>
          <p:nvPr/>
        </p:nvSpPr>
        <p:spPr>
          <a:xfrm>
            <a:off x="988841" y="964876"/>
            <a:ext cx="1696905" cy="2790919"/>
          </a:xfrm>
          <a:prstGeom prst="wedgeRectCallout">
            <a:avLst>
              <a:gd name="adj1" fmla="val 131992"/>
              <a:gd name="adj2" fmla="val -271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bg1"/>
                </a:solidFill>
              </a:rPr>
              <a:t>ПРИ ЗАГРУЗКЕ ДОГОВОРА:</a:t>
            </a:r>
          </a:p>
          <a:p>
            <a:pPr marL="228600" indent="-228600"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ВЫБРАТЬ УСЛУГУ ИЗ СПИСКА</a:t>
            </a:r>
          </a:p>
          <a:p>
            <a:pPr marL="228600" indent="-228600"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ВЫБРАТЬ ВИД ПС , ЕСЛИ ДОГОВОР ТОЛЬКО НА ДАННЫЙ ВИД ПС</a:t>
            </a:r>
          </a:p>
          <a:p>
            <a:pPr marL="228600" indent="-228600"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ВЫБРАТЬ ФАЙЛ С ДОГОВОРОМ В ФОРМАТЕ *.</a:t>
            </a:r>
            <a:r>
              <a:rPr lang="en-US" sz="1100" b="1" dirty="0">
                <a:solidFill>
                  <a:schemeClr val="bg1"/>
                </a:solidFill>
              </a:rPr>
              <a:t>DOCX</a:t>
            </a:r>
            <a:endParaRPr lang="ru-RU" sz="1100" b="1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СОХРАНИТЬ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5D07FD8-30E1-458B-BE3B-22EBD6192B3F}"/>
              </a:ext>
            </a:extLst>
          </p:cNvPr>
          <p:cNvSpPr/>
          <p:nvPr/>
        </p:nvSpPr>
        <p:spPr>
          <a:xfrm>
            <a:off x="6096000" y="3049859"/>
            <a:ext cx="750849" cy="211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175370-39F5-4023-B202-2EE93AF0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215244"/>
            <a:ext cx="6658904" cy="5096586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796362" y="4029963"/>
            <a:ext cx="1292061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737638" y="3458628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«ПРЕДЛОЖИТЬ ВАГОНЫ»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188876" y="1617244"/>
            <a:ext cx="5183724" cy="146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865033" y="1950262"/>
            <a:ext cx="1633137" cy="794026"/>
          </a:xfrm>
          <a:prstGeom prst="wedgeRectCallout">
            <a:avLst>
              <a:gd name="adj1" fmla="val -78320"/>
              <a:gd name="adj2" fmla="val 180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ЗАДАТЬ ПАРАМЕТРЫ ДЛЯ ПОИСКА СВОИХ ПРЕДЛОЖЕНИЙ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374350" y="1327489"/>
            <a:ext cx="998250" cy="194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9865033" y="984738"/>
            <a:ext cx="1633137" cy="632506"/>
          </a:xfrm>
          <a:prstGeom prst="wedgeRectCallout">
            <a:avLst>
              <a:gd name="adj1" fmla="val -79502"/>
              <a:gd name="adj2" fmla="val 307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РАЗМЕСТИТЬ НОВОЕ ПРЕДЛОЖЕНИЕ НА ПЕРЕВОЗКУ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188877" y="4353599"/>
            <a:ext cx="954624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737638" y="4353599"/>
            <a:ext cx="1533340" cy="1000916"/>
          </a:xfrm>
          <a:prstGeom prst="wedgeRectCallout">
            <a:avLst>
              <a:gd name="adj1" fmla="val 169132"/>
              <a:gd name="adj2" fmla="val -3486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ПОИСК ПОДХОДЯЩИХ ЗАЯВОК ГРУЗОВЛАДЕЛЬЦЕВ НА ПРЕДЛОЖЕНИЕ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877" y="3478106"/>
            <a:ext cx="5183724" cy="2732051"/>
          </a:xfrm>
          <a:prstGeom prst="rect">
            <a:avLst/>
          </a:prstGeom>
        </p:spPr>
      </p:pic>
      <p:sp>
        <p:nvSpPr>
          <p:cNvPr id="14" name="Облачко с текстом: прямоугольное 13"/>
          <p:cNvSpPr/>
          <p:nvPr/>
        </p:nvSpPr>
        <p:spPr>
          <a:xfrm>
            <a:off x="9865032" y="4353599"/>
            <a:ext cx="1633137" cy="1191464"/>
          </a:xfrm>
          <a:prstGeom prst="wedgeRectCallout">
            <a:avLst>
              <a:gd name="adj1" fmla="val -78320"/>
              <a:gd name="adj2" fmla="val 180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ЗАЯВКА ПОДХОДИТ -ОТВЕЧАЕМ НА ЗАЯВКУ УЖЕ СУЩЕСТВУЮЩИМ ПРЕДЛОЖЕНИЕМ ПО КНОПКЕ «НАЧАТЬ ТОРГИ»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188876" y="4029963"/>
            <a:ext cx="5183724" cy="1324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1547" y="148637"/>
            <a:ext cx="7929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ПРАВИЛА РАБОТЫ С РАЗДЕЛОМ «ПРЕДЛОЖИТЬ ВАГОНЫ»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603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3FBDD-44E1-41F5-B81F-4708F02A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52" y="826991"/>
            <a:ext cx="7097115" cy="5334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557" y="101012"/>
            <a:ext cx="4982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СОЗДАНИЕ НОВОГО ПРЕДЛОЖЕНИЯ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8184593" y="855684"/>
            <a:ext cx="100232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9499599" y="742950"/>
            <a:ext cx="1765242" cy="908905"/>
          </a:xfrm>
          <a:prstGeom prst="wedgeRectCallout">
            <a:avLst>
              <a:gd name="adj1" fmla="val -72730"/>
              <a:gd name="adj2" fmla="val -1347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РАЗМЕСТИТЬ –СОХРАНИТЬ И ОПУБЛИКОВАТЬ ПРЕДЛОЖЕНИЕ НА САЙТЕ В ОБЩИЙ ДОСТУП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574854" y="5834167"/>
            <a:ext cx="100232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/>
          <p:cNvSpPr/>
          <p:nvPr/>
        </p:nvSpPr>
        <p:spPr>
          <a:xfrm>
            <a:off x="9633747" y="2309172"/>
            <a:ext cx="1765242" cy="1053154"/>
          </a:xfrm>
          <a:prstGeom prst="wedgeRectCallout">
            <a:avLst>
              <a:gd name="adj1" fmla="val -74655"/>
              <a:gd name="adj2" fmla="val -1980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ЗАПОЛНИТЬ ПОЛЯ ПРЕДЛОЖЕНИЯ.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ОБЯЗАТЕЛЬНЫЕ К ЗАПОЛНЕНИЮ ПОЛЯ ПОМЕЧЕНЫ *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95675" y="1216813"/>
            <a:ext cx="5691241" cy="4555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7244" y="742950"/>
            <a:ext cx="2129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200" b="1" dirty="0">
                <a:ln/>
                <a:solidFill>
                  <a:srgbClr val="EE833A"/>
                </a:solidFill>
              </a:rPr>
              <a:t>ПРИ НАЖАТИИ КНОПКИ «СОЗДАТЬ ПРЕДЛОЖЕНИЕ» ПРЕДЛАГАЕТСЯ ЗАПОЛНИТЬ НОВУЮ ФОРМУ</a:t>
            </a: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6620832" y="5850367"/>
            <a:ext cx="536331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чко с текстом: прямоугольное 18"/>
          <p:cNvSpPr/>
          <p:nvPr/>
        </p:nvSpPr>
        <p:spPr>
          <a:xfrm>
            <a:off x="9318891" y="5571655"/>
            <a:ext cx="1727138" cy="604125"/>
          </a:xfrm>
          <a:prstGeom prst="wedgeRectCallout">
            <a:avLst>
              <a:gd name="adj1" fmla="val -174066"/>
              <a:gd name="adj2" fmla="val 2428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ОТМЕНИТЬ ПРЕДЛОЖЕНИЕ БЕЗ СОХРАНЕНИЯ</a:t>
            </a:r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9027" y="1418295"/>
            <a:ext cx="704039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01.01.2017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9180" y="1426890"/>
            <a:ext cx="704039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31.01.2017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66485" y="1887129"/>
            <a:ext cx="90658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полувагоны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8818" y="1872513"/>
            <a:ext cx="8420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полувагоны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3827" y="1847927"/>
            <a:ext cx="355824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6485" y="2340918"/>
            <a:ext cx="76143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ЕТСНГ 161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220" y="3214387"/>
            <a:ext cx="1753889" cy="1906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45220" y="2815172"/>
            <a:ext cx="1151652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Целинная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7839" y="2824172"/>
            <a:ext cx="1151652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Свердловская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4177" y="4039887"/>
            <a:ext cx="546765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45000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50235" y="4827695"/>
            <a:ext cx="357790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100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14958" y="4825899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58304" y="4825899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05466" y="4825899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83326" y="5236543"/>
            <a:ext cx="43289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Люковые, технически исправные                                                                 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32199" y="3645591"/>
            <a:ext cx="1151652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В валюте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69180" y="3647086"/>
            <a:ext cx="1151652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/>
              <a:t>руб</a:t>
            </a:r>
            <a:endParaRPr lang="ru-RU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7353113" y="3664343"/>
            <a:ext cx="1151652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Без НДС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74021" y="4066155"/>
            <a:ext cx="1151652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За вагон</a:t>
            </a:r>
          </a:p>
        </p:txBody>
      </p:sp>
    </p:spTree>
    <p:extLst>
      <p:ext uri="{BB962C8B-B14F-4D97-AF65-F5344CB8AC3E}">
        <p14:creationId xmlns:p14="http://schemas.microsoft.com/office/powerpoint/2010/main" val="19537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1B671E-83B2-4897-B6C2-60ED8F509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360" y="651438"/>
            <a:ext cx="5792008" cy="56776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5499" y="181295"/>
            <a:ext cx="3267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63" y="646304"/>
            <a:ext cx="231823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«НАЧАТЬ ТОРГИ» СИСТЕМА АВТОМАТИЧЕСКИ ПЕРЕМЕЩАЕТ В РАЗДЕЛ</a:t>
            </a:r>
          </a:p>
          <a:p>
            <a:r>
              <a:rPr lang="ru-RU" sz="1400" b="1" dirty="0">
                <a:ln/>
                <a:solidFill>
                  <a:srgbClr val="EE833A"/>
                </a:solidFill>
              </a:rPr>
              <a:t>«ДВУСТОРОННИЕ ТОРГИ»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940360" y="2352734"/>
            <a:ext cx="1076327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1168671" y="1919227"/>
            <a:ext cx="1470905" cy="543045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ДВУСТОРОННИЕ ТОРГИ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2612" y="2462272"/>
            <a:ext cx="1630488" cy="77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168671" y="2615751"/>
            <a:ext cx="1470905" cy="543045"/>
          </a:xfrm>
          <a:prstGeom prst="wedgeRectCallout">
            <a:avLst>
              <a:gd name="adj1" fmla="val 151145"/>
              <a:gd name="adj2" fmla="val -316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ОТРАЖАЕТСЯ ПОСЛЕДНЯЯ ЦЕНА ПО СДЕЛКЕ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37112" y="2483375"/>
            <a:ext cx="2487738" cy="1964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9067318" y="2284518"/>
            <a:ext cx="1609860" cy="953982"/>
          </a:xfrm>
          <a:prstGeom prst="wedgeRectCallout">
            <a:avLst>
              <a:gd name="adj1" fmla="val -93546"/>
              <a:gd name="adj2" fmla="val -1246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НАЧАЛА ТОРГОВ МОЖНО ОТКОРРЕКТИРОВАТЬ ПОЛЯ В КАРТОЧКЕ ПРЕДЛОЖЕНИЯ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13086" y="862913"/>
            <a:ext cx="4535613" cy="1327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9067318" y="867172"/>
            <a:ext cx="1609860" cy="953982"/>
          </a:xfrm>
          <a:prstGeom prst="wedgeRectCallout">
            <a:avLst>
              <a:gd name="adj1" fmla="val -75086"/>
              <a:gd name="adj2" fmla="val -207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ОТОБРАЖАЮТСЯ ДАННЫЕ ИЗ ЗАЯВКИ ГРУЗОВЛАДЕЛЬЦА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0800" y="2770400"/>
            <a:ext cx="252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4612" y="2906635"/>
            <a:ext cx="342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17000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0800" y="3200705"/>
            <a:ext cx="234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0800" y="3326447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0800" y="3469931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0800" y="3599543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6000" y="3866243"/>
            <a:ext cx="4710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Люковые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972299" y="4137766"/>
            <a:ext cx="842501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/>
          <p:cNvSpPr/>
          <p:nvPr/>
        </p:nvSpPr>
        <p:spPr>
          <a:xfrm>
            <a:off x="4183339" y="3957162"/>
            <a:ext cx="1470905" cy="1087278"/>
          </a:xfrm>
          <a:prstGeom prst="wedgeRectCallout">
            <a:avLst>
              <a:gd name="adj1" fmla="val 137805"/>
              <a:gd name="adj2" fmla="val -1689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СОЗДАЕТСЯ НОВАЯ СДЕЛКА И ОТПРАВЛЯЕТСЯ УВЕДОМЛЕНИЕ ВТОРОЙ СТОРОНЕ ТОРГОВ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7835612" y="4149025"/>
            <a:ext cx="407927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чко с текстом: прямоугольное 26"/>
          <p:cNvSpPr/>
          <p:nvPr/>
        </p:nvSpPr>
        <p:spPr>
          <a:xfrm>
            <a:off x="9050235" y="3873969"/>
            <a:ext cx="1470905" cy="782070"/>
          </a:xfrm>
          <a:prstGeom prst="wedgeRectCallout">
            <a:avLst>
              <a:gd name="adj1" fmla="val -104642"/>
              <a:gd name="adj2" fmla="val -357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ОТМЕНА НЕ СОХРАНЯЕТ НОВУЮ СДЕЛКУ</a:t>
            </a:r>
          </a:p>
        </p:txBody>
      </p:sp>
      <p:sp>
        <p:nvSpPr>
          <p:cNvPr id="28" name="Стрелка: штриховая вправо 27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2535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717" y="804053"/>
            <a:ext cx="5628712" cy="55222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8665" y="830638"/>
            <a:ext cx="368439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ПОСЛЕ ОТПРАВКИ ВАШЕГО ПРЕДЛОЖЕНИЯ В РАЗДЕЛЕ «ДВУСТОРОННИЕ ТОРГИ»</a:t>
            </a:r>
          </a:p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ОТОБРАЖАЕТСЯ ВАШЕ ПОСЛЕДНЕЕ ПРЕДЛОЖЕНИЕ. ОТСУТСТВИЕ АКТИВНЫХ КНОПОК НА КАРТОЧКЕ В ДЕТАЛЯХ ТОРГОВ ОЗНАЧАЕТ РЕЖИМ ОЖИДАНИЯ ОТВЕТА ОТ  ВТОРОГО УЧАСТНИКА. ОБОИМ УЧАСТНИКАМ НАПРАВЛЯЮТСЯ УВЕДОМЛЕНИЕ О НАЧАЛЕ СДЕЛКИ.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3586" y="94209"/>
            <a:ext cx="6218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 – ОЖИДАНИЕ ОТВЕТА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2717" y="1153886"/>
            <a:ext cx="2114797" cy="957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37514" y="1153886"/>
            <a:ext cx="3513915" cy="2242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0040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18227</TotalTime>
  <Words>743</Words>
  <Application>Microsoft Office PowerPoint</Application>
  <PresentationFormat>Широкоэкранный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239</cp:revision>
  <dcterms:created xsi:type="dcterms:W3CDTF">2016-12-01T07:12:14Z</dcterms:created>
  <dcterms:modified xsi:type="dcterms:W3CDTF">2018-01-16T14:42:52Z</dcterms:modified>
</cp:coreProperties>
</file>